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7"/>
  </p:notesMasterIdLst>
  <p:sldIdLst>
    <p:sldId id="256" r:id="rId2"/>
    <p:sldId id="336" r:id="rId3"/>
    <p:sldId id="257" r:id="rId4"/>
    <p:sldId id="337" r:id="rId5"/>
    <p:sldId id="340" r:id="rId6"/>
    <p:sldId id="338" r:id="rId7"/>
    <p:sldId id="351" r:id="rId8"/>
    <p:sldId id="339" r:id="rId9"/>
    <p:sldId id="342" r:id="rId10"/>
    <p:sldId id="354" r:id="rId11"/>
    <p:sldId id="347" r:id="rId12"/>
    <p:sldId id="352" r:id="rId13"/>
    <p:sldId id="349" r:id="rId14"/>
    <p:sldId id="293" r:id="rId15"/>
    <p:sldId id="294" r:id="rId16"/>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PFK" initials="B" lastIdx="5" clrIdx="0">
    <p:extLst/>
  </p:cmAuthor>
  <p:cmAuthor id="2" name="Kim Mi" initials="KimMi" lastIdx="10" clrIdx="1"/>
  <p:cmAuthor id="3" name="kimmi" initials="K" lastIdx="18"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93730" autoAdjust="0"/>
  </p:normalViewPr>
  <p:slideViewPr>
    <p:cSldViewPr>
      <p:cViewPr varScale="1">
        <p:scale>
          <a:sx n="107" d="100"/>
          <a:sy n="107" d="100"/>
        </p:scale>
        <p:origin x="215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Sheet1!$T$15</c:f>
              <c:strCache>
                <c:ptCount val="1"/>
                <c:pt idx="0">
                  <c:v>Licensed Manufacturer</c:v>
                </c:pt>
              </c:strCache>
            </c:strRef>
          </c:tx>
          <c:spPr>
            <a:gradFill rotWithShape="1">
              <a:gsLst>
                <a:gs pos="0">
                  <a:schemeClr val="accent1">
                    <a:tint val="43000"/>
                    <a:satMod val="165000"/>
                  </a:schemeClr>
                </a:gs>
                <a:gs pos="55000">
                  <a:schemeClr val="accent1">
                    <a:tint val="83000"/>
                    <a:satMod val="155000"/>
                  </a:schemeClr>
                </a:gs>
                <a:gs pos="100000">
                  <a:schemeClr val="accent1">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prstMaterial="dkEdge">
              <a:bevelT w="25400" h="38100" prst="convex"/>
              <a:contourClr>
                <a:scrgbClr r="0" g="0" b="0">
                  <a:satMod val="115000"/>
                </a:scrgbClr>
              </a:contourClr>
            </a:sp3d>
          </c:spPr>
          <c:invertIfNegative val="0"/>
          <c:dLbls>
            <c:dLbl>
              <c:idx val="0"/>
              <c:layout>
                <c:manualLayout>
                  <c:x val="3.0864197530863914E-3"/>
                  <c:y val="-4.489652257431180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C8F-4E89-BC12-49414101B376}"/>
                </c:ext>
              </c:extLst>
            </c:dLbl>
            <c:dLbl>
              <c:idx val="1"/>
              <c:layout>
                <c:manualLayout>
                  <c:x val="-5.658370848008886E-17"/>
                  <c:y val="-3.367239193073385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C8F-4E89-BC12-49414101B376}"/>
                </c:ext>
              </c:extLst>
            </c:dLbl>
            <c:dLbl>
              <c:idx val="2"/>
              <c:layout>
                <c:manualLayout>
                  <c:x val="-1.5432098765432098E-3"/>
                  <c:y val="-4.20904899134173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C8F-4E89-BC12-49414101B37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Sheet1!$U$14:$W$14</c:f>
              <c:numCache>
                <c:formatCode>General</c:formatCode>
                <c:ptCount val="3"/>
                <c:pt idx="0">
                  <c:v>2016</c:v>
                </c:pt>
                <c:pt idx="1">
                  <c:v>2017</c:v>
                </c:pt>
                <c:pt idx="2">
                  <c:v>2018</c:v>
                </c:pt>
              </c:numCache>
            </c:numRef>
          </c:cat>
          <c:val>
            <c:numRef>
              <c:f>Sheet1!$U$15:$W$15</c:f>
              <c:numCache>
                <c:formatCode>General</c:formatCode>
                <c:ptCount val="3"/>
                <c:pt idx="0">
                  <c:v>261</c:v>
                </c:pt>
                <c:pt idx="1">
                  <c:v>251</c:v>
                </c:pt>
                <c:pt idx="2">
                  <c:v>261</c:v>
                </c:pt>
              </c:numCache>
            </c:numRef>
          </c:val>
          <c:extLst>
            <c:ext xmlns:c16="http://schemas.microsoft.com/office/drawing/2014/chart" uri="{C3380CC4-5D6E-409C-BE32-E72D297353CC}">
              <c16:uniqueId val="{00000000-3C8F-4E89-BC12-49414101B376}"/>
            </c:ext>
          </c:extLst>
        </c:ser>
        <c:ser>
          <c:idx val="1"/>
          <c:order val="1"/>
          <c:tx>
            <c:strRef>
              <c:f>Sheet1!$T$16</c:f>
              <c:strCache>
                <c:ptCount val="1"/>
                <c:pt idx="0">
                  <c:v>Cosmetics</c:v>
                </c:pt>
              </c:strCache>
            </c:strRef>
          </c:tx>
          <c:spPr>
            <a:gradFill rotWithShape="1">
              <a:gsLst>
                <a:gs pos="0">
                  <a:schemeClr val="accent2">
                    <a:tint val="43000"/>
                    <a:satMod val="165000"/>
                  </a:schemeClr>
                </a:gs>
                <a:gs pos="55000">
                  <a:schemeClr val="accent2">
                    <a:tint val="83000"/>
                    <a:satMod val="155000"/>
                  </a:schemeClr>
                </a:gs>
                <a:gs pos="100000">
                  <a:schemeClr val="accent2">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prstMaterial="dkEdge">
              <a:bevelT w="25400" h="38100" prst="convex"/>
              <a:contourClr>
                <a:scrgbClr r="0" g="0" b="0">
                  <a:satMod val="115000"/>
                </a:scrgbClr>
              </a:contourClr>
            </a:sp3d>
          </c:spPr>
          <c:invertIfNegative val="0"/>
          <c:dLbls>
            <c:dLbl>
              <c:idx val="0"/>
              <c:layout>
                <c:manualLayout>
                  <c:x val="1.5432098765432042E-2"/>
                  <c:y val="-5.89266858787843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C8F-4E89-BC12-49414101B376}"/>
                </c:ext>
              </c:extLst>
            </c:dLbl>
            <c:dLbl>
              <c:idx val="1"/>
              <c:layout>
                <c:manualLayout>
                  <c:x val="3.2407407407407406E-2"/>
                  <c:y val="-3.92844572525228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C8F-4E89-BC12-49414101B376}"/>
                </c:ext>
              </c:extLst>
            </c:dLbl>
            <c:dLbl>
              <c:idx val="2"/>
              <c:layout>
                <c:manualLayout>
                  <c:x val="1.2345679012345678E-2"/>
                  <c:y val="-3.08663592698393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C8F-4E89-BC12-49414101B376}"/>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Sheet1!$U$14:$W$14</c:f>
              <c:numCache>
                <c:formatCode>General</c:formatCode>
                <c:ptCount val="3"/>
                <c:pt idx="0">
                  <c:v>2016</c:v>
                </c:pt>
                <c:pt idx="1">
                  <c:v>2017</c:v>
                </c:pt>
                <c:pt idx="2">
                  <c:v>2018</c:v>
                </c:pt>
              </c:numCache>
            </c:numRef>
          </c:cat>
          <c:val>
            <c:numRef>
              <c:f>Sheet1!$U$16:$W$16</c:f>
              <c:numCache>
                <c:formatCode>General</c:formatCode>
                <c:ptCount val="3"/>
                <c:pt idx="0">
                  <c:v>229</c:v>
                </c:pt>
                <c:pt idx="1">
                  <c:v>252</c:v>
                </c:pt>
                <c:pt idx="2">
                  <c:v>265</c:v>
                </c:pt>
              </c:numCache>
            </c:numRef>
          </c:val>
          <c:extLst>
            <c:ext xmlns:c16="http://schemas.microsoft.com/office/drawing/2014/chart" uri="{C3380CC4-5D6E-409C-BE32-E72D297353CC}">
              <c16:uniqueId val="{00000001-3C8F-4E89-BC12-49414101B376}"/>
            </c:ext>
          </c:extLst>
        </c:ser>
        <c:dLbls>
          <c:showLegendKey val="0"/>
          <c:showVal val="0"/>
          <c:showCatName val="0"/>
          <c:showSerName val="0"/>
          <c:showPercent val="0"/>
          <c:showBubbleSize val="0"/>
        </c:dLbls>
        <c:gapWidth val="150"/>
        <c:shape val="box"/>
        <c:axId val="73726976"/>
        <c:axId val="74060544"/>
        <c:axId val="0"/>
      </c:bar3DChart>
      <c:catAx>
        <c:axId val="7372697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en-US"/>
          </a:p>
        </c:txPr>
        <c:crossAx val="74060544"/>
        <c:crosses val="autoZero"/>
        <c:auto val="1"/>
        <c:lblAlgn val="ctr"/>
        <c:lblOffset val="100"/>
        <c:noMultiLvlLbl val="0"/>
      </c:catAx>
      <c:valAx>
        <c:axId val="74060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73726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2"/>
          <c:order val="0"/>
          <c:tx>
            <c:strRef>
              <c:f>Sheet1!$L$10</c:f>
              <c:strCache>
                <c:ptCount val="1"/>
                <c:pt idx="0">
                  <c:v>Good</c:v>
                </c:pt>
              </c:strCache>
            </c:strRef>
          </c:tx>
          <c:spPr>
            <a:gradFill rotWithShape="1">
              <a:gsLst>
                <a:gs pos="0">
                  <a:schemeClr val="accent3">
                    <a:tint val="43000"/>
                    <a:satMod val="165000"/>
                  </a:schemeClr>
                </a:gs>
                <a:gs pos="55000">
                  <a:schemeClr val="accent3">
                    <a:tint val="83000"/>
                    <a:satMod val="155000"/>
                  </a:schemeClr>
                </a:gs>
                <a:gs pos="100000">
                  <a:schemeClr val="accent3">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rgbClr r="0" g="0" b="0">
                  <a:satMod val="115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Sheet1!$I$11:$I$13</c:f>
              <c:strCache>
                <c:ptCount val="3"/>
                <c:pt idx="0">
                  <c:v>2016</c:v>
                </c:pt>
                <c:pt idx="1">
                  <c:v>2017</c:v>
                </c:pt>
                <c:pt idx="2">
                  <c:v>2018</c:v>
                </c:pt>
              </c:strCache>
            </c:strRef>
          </c:cat>
          <c:val>
            <c:numRef>
              <c:f>Sheet1!$L$11:$L$13</c:f>
              <c:numCache>
                <c:formatCode>General</c:formatCode>
                <c:ptCount val="3"/>
                <c:pt idx="0">
                  <c:v>0</c:v>
                </c:pt>
                <c:pt idx="1">
                  <c:v>2</c:v>
                </c:pt>
                <c:pt idx="2">
                  <c:v>1</c:v>
                </c:pt>
              </c:numCache>
            </c:numRef>
          </c:val>
          <c:extLst>
            <c:ext xmlns:c16="http://schemas.microsoft.com/office/drawing/2014/chart" uri="{C3380CC4-5D6E-409C-BE32-E72D297353CC}">
              <c16:uniqueId val="{00000006-3873-4923-A147-580E7CB8EDE8}"/>
            </c:ext>
          </c:extLst>
        </c:ser>
        <c:ser>
          <c:idx val="3"/>
          <c:order val="1"/>
          <c:tx>
            <c:strRef>
              <c:f>Sheet1!$M$10</c:f>
              <c:strCache>
                <c:ptCount val="1"/>
                <c:pt idx="0">
                  <c:v>Satisfactory</c:v>
                </c:pt>
              </c:strCache>
            </c:strRef>
          </c:tx>
          <c:spPr>
            <a:gradFill rotWithShape="1">
              <a:gsLst>
                <a:gs pos="0">
                  <a:schemeClr val="accent4">
                    <a:tint val="43000"/>
                    <a:satMod val="165000"/>
                  </a:schemeClr>
                </a:gs>
                <a:gs pos="55000">
                  <a:schemeClr val="accent4">
                    <a:tint val="83000"/>
                    <a:satMod val="155000"/>
                  </a:schemeClr>
                </a:gs>
                <a:gs pos="100000">
                  <a:schemeClr val="accent4">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rgbClr r="0" g="0" b="0">
                  <a:satMod val="115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Sheet1!$I$11:$I$13</c:f>
              <c:strCache>
                <c:ptCount val="3"/>
                <c:pt idx="0">
                  <c:v>2016</c:v>
                </c:pt>
                <c:pt idx="1">
                  <c:v>2017</c:v>
                </c:pt>
                <c:pt idx="2">
                  <c:v>2018</c:v>
                </c:pt>
              </c:strCache>
            </c:strRef>
          </c:cat>
          <c:val>
            <c:numRef>
              <c:f>Sheet1!$M$11:$M$13</c:f>
              <c:numCache>
                <c:formatCode>General</c:formatCode>
                <c:ptCount val="3"/>
                <c:pt idx="0">
                  <c:v>83</c:v>
                </c:pt>
                <c:pt idx="1">
                  <c:v>82</c:v>
                </c:pt>
                <c:pt idx="2">
                  <c:v>97</c:v>
                </c:pt>
              </c:numCache>
            </c:numRef>
          </c:val>
          <c:extLst>
            <c:ext xmlns:c16="http://schemas.microsoft.com/office/drawing/2014/chart" uri="{C3380CC4-5D6E-409C-BE32-E72D297353CC}">
              <c16:uniqueId val="{00000000-3873-4923-A147-580E7CB8EDE8}"/>
            </c:ext>
          </c:extLst>
        </c:ser>
        <c:ser>
          <c:idx val="4"/>
          <c:order val="2"/>
          <c:tx>
            <c:strRef>
              <c:f>Sheet1!$N$10</c:f>
              <c:strCache>
                <c:ptCount val="1"/>
                <c:pt idx="0">
                  <c:v>Fullfill basic Requirement</c:v>
                </c:pt>
              </c:strCache>
            </c:strRef>
          </c:tx>
          <c:spPr>
            <a:gradFill rotWithShape="1">
              <a:gsLst>
                <a:gs pos="0">
                  <a:schemeClr val="accent5">
                    <a:tint val="43000"/>
                    <a:satMod val="165000"/>
                  </a:schemeClr>
                </a:gs>
                <a:gs pos="55000">
                  <a:schemeClr val="accent5">
                    <a:tint val="83000"/>
                    <a:satMod val="155000"/>
                  </a:schemeClr>
                </a:gs>
                <a:gs pos="100000">
                  <a:schemeClr val="accent5">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rgbClr r="0" g="0" b="0">
                  <a:satMod val="115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Sheet1!$I$11:$I$13</c:f>
              <c:strCache>
                <c:ptCount val="3"/>
                <c:pt idx="0">
                  <c:v>2016</c:v>
                </c:pt>
                <c:pt idx="1">
                  <c:v>2017</c:v>
                </c:pt>
                <c:pt idx="2">
                  <c:v>2018</c:v>
                </c:pt>
              </c:strCache>
            </c:strRef>
          </c:cat>
          <c:val>
            <c:numRef>
              <c:f>Sheet1!$N$11:$N$13</c:f>
              <c:numCache>
                <c:formatCode>General</c:formatCode>
                <c:ptCount val="3"/>
                <c:pt idx="0">
                  <c:v>23</c:v>
                </c:pt>
                <c:pt idx="1">
                  <c:v>28</c:v>
                </c:pt>
                <c:pt idx="2">
                  <c:v>32</c:v>
                </c:pt>
              </c:numCache>
            </c:numRef>
          </c:val>
          <c:extLst>
            <c:ext xmlns:c16="http://schemas.microsoft.com/office/drawing/2014/chart" uri="{C3380CC4-5D6E-409C-BE32-E72D297353CC}">
              <c16:uniqueId val="{00000001-3873-4923-A147-580E7CB8EDE8}"/>
            </c:ext>
          </c:extLst>
        </c:ser>
        <c:ser>
          <c:idx val="5"/>
          <c:order val="3"/>
          <c:tx>
            <c:strRef>
              <c:f>Sheet1!$O$10</c:f>
              <c:strCache>
                <c:ptCount val="1"/>
                <c:pt idx="0">
                  <c:v>Unacceptable</c:v>
                </c:pt>
              </c:strCache>
            </c:strRef>
          </c:tx>
          <c:spPr>
            <a:gradFill rotWithShape="1">
              <a:gsLst>
                <a:gs pos="0">
                  <a:schemeClr val="accent6">
                    <a:tint val="43000"/>
                    <a:satMod val="165000"/>
                  </a:schemeClr>
                </a:gs>
                <a:gs pos="55000">
                  <a:schemeClr val="accent6">
                    <a:tint val="83000"/>
                    <a:satMod val="155000"/>
                  </a:schemeClr>
                </a:gs>
                <a:gs pos="100000">
                  <a:schemeClr val="accent6">
                    <a:shade val="85000"/>
                  </a:schemeClr>
                </a:gs>
              </a:gsLst>
              <a:path path="circle">
                <a:fillToRect l="-40000" t="-90000" r="140000" b="190000"/>
              </a:path>
            </a:gradFill>
            <a:ln>
              <a:noFill/>
            </a:ln>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rgbClr r="0" g="0" b="0">
                  <a:satMod val="115000"/>
                </a:scrgb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Sheet1!$I$11:$I$13</c:f>
              <c:strCache>
                <c:ptCount val="3"/>
                <c:pt idx="0">
                  <c:v>2016</c:v>
                </c:pt>
                <c:pt idx="1">
                  <c:v>2017</c:v>
                </c:pt>
                <c:pt idx="2">
                  <c:v>2018</c:v>
                </c:pt>
              </c:strCache>
            </c:strRef>
          </c:cat>
          <c:val>
            <c:numRef>
              <c:f>Sheet1!$O$11:$O$13</c:f>
              <c:numCache>
                <c:formatCode>General</c:formatCode>
                <c:ptCount val="3"/>
                <c:pt idx="0">
                  <c:v>1</c:v>
                </c:pt>
                <c:pt idx="1">
                  <c:v>6</c:v>
                </c:pt>
                <c:pt idx="2">
                  <c:v>5</c:v>
                </c:pt>
              </c:numCache>
            </c:numRef>
          </c:val>
          <c:extLst>
            <c:ext xmlns:c16="http://schemas.microsoft.com/office/drawing/2014/chart" uri="{C3380CC4-5D6E-409C-BE32-E72D297353CC}">
              <c16:uniqueId val="{00000002-3873-4923-A147-580E7CB8EDE8}"/>
            </c:ext>
          </c:extLst>
        </c:ser>
        <c:dLbls>
          <c:showLegendKey val="0"/>
          <c:showVal val="0"/>
          <c:showCatName val="0"/>
          <c:showSerName val="0"/>
          <c:showPercent val="0"/>
          <c:showBubbleSize val="0"/>
        </c:dLbls>
        <c:gapWidth val="100"/>
        <c:overlap val="-24"/>
        <c:axId val="1616343536"/>
        <c:axId val="1616348944"/>
      </c:barChart>
      <c:catAx>
        <c:axId val="161634353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1616348944"/>
        <c:crosses val="autoZero"/>
        <c:auto val="1"/>
        <c:lblAlgn val="ctr"/>
        <c:lblOffset val="100"/>
        <c:noMultiLvlLbl val="0"/>
      </c:catAx>
      <c:valAx>
        <c:axId val="1616348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163435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F47D55-0E9C-40E6-AD4E-F7B62E0EC6EC}"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7EABF0C9-50A4-4D5C-9204-9F65CF1BC6BB}">
      <dgm:prSet custT="1"/>
      <dgm:spPr>
        <a:solidFill>
          <a:schemeClr val="bg2">
            <a:lumMod val="90000"/>
          </a:schemeClr>
        </a:solidFill>
      </dgm:spPr>
      <dgm:t>
        <a:bodyPr/>
        <a:lstStyle/>
        <a:p>
          <a:pPr rtl="0"/>
          <a:r>
            <a:rPr lang="en-US" sz="1800" dirty="0">
              <a:solidFill>
                <a:schemeClr val="tx1"/>
              </a:solidFill>
            </a:rPr>
            <a:t>Control of Drugs and Cosmetic Regulations </a:t>
          </a:r>
          <a:r>
            <a:rPr lang="en-US" sz="1800" b="0" dirty="0">
              <a:solidFill>
                <a:schemeClr val="tx1"/>
              </a:solidFill>
            </a:rPr>
            <a:t>(CDCR) </a:t>
          </a:r>
          <a:r>
            <a:rPr lang="en-US" sz="1800" dirty="0">
              <a:solidFill>
                <a:schemeClr val="tx1"/>
              </a:solidFill>
            </a:rPr>
            <a:t>under the Sale of Drugs Act 1952 have been approved and enforced since 1984.</a:t>
          </a:r>
        </a:p>
      </dgm:t>
    </dgm:pt>
    <dgm:pt modelId="{66AC2491-32BB-4528-B913-9BE216FA067F}" type="parTrans" cxnId="{5D77DDBF-572F-4BB4-BEEE-9B24278EB062}">
      <dgm:prSet/>
      <dgm:spPr/>
      <dgm:t>
        <a:bodyPr/>
        <a:lstStyle/>
        <a:p>
          <a:endParaRPr lang="en-US"/>
        </a:p>
      </dgm:t>
    </dgm:pt>
    <dgm:pt modelId="{46BE94C5-E22E-44E9-992D-ED58FC07735D}" type="sibTrans" cxnId="{5D77DDBF-572F-4BB4-BEEE-9B24278EB062}">
      <dgm:prSet/>
      <dgm:spPr/>
      <dgm:t>
        <a:bodyPr/>
        <a:lstStyle/>
        <a:p>
          <a:endParaRPr lang="en-US"/>
        </a:p>
      </dgm:t>
    </dgm:pt>
    <dgm:pt modelId="{11600CD8-6211-4BCE-B54C-E439FCD5EA05}" type="pres">
      <dgm:prSet presAssocID="{A6F47D55-0E9C-40E6-AD4E-F7B62E0EC6EC}" presName="linear" presStyleCnt="0">
        <dgm:presLayoutVars>
          <dgm:animLvl val="lvl"/>
          <dgm:resizeHandles val="exact"/>
        </dgm:presLayoutVars>
      </dgm:prSet>
      <dgm:spPr/>
    </dgm:pt>
    <dgm:pt modelId="{34A7C22A-5D27-4FE8-846B-3518FF215B53}" type="pres">
      <dgm:prSet presAssocID="{7EABF0C9-50A4-4D5C-9204-9F65CF1BC6BB}" presName="parentText" presStyleLbl="node1" presStyleIdx="0" presStyleCnt="1" custLinFactNeighborX="661" custLinFactNeighborY="-1023">
        <dgm:presLayoutVars>
          <dgm:chMax val="0"/>
          <dgm:bulletEnabled val="1"/>
        </dgm:presLayoutVars>
      </dgm:prSet>
      <dgm:spPr/>
    </dgm:pt>
  </dgm:ptLst>
  <dgm:cxnLst>
    <dgm:cxn modelId="{0A62B235-A7BE-43C0-AAC5-ED3F2E30D632}" type="presOf" srcId="{7EABF0C9-50A4-4D5C-9204-9F65CF1BC6BB}" destId="{34A7C22A-5D27-4FE8-846B-3518FF215B53}" srcOrd="0" destOrd="0" presId="urn:microsoft.com/office/officeart/2005/8/layout/vList2"/>
    <dgm:cxn modelId="{1C8CD27D-0D6D-44B5-A56B-E61438135510}" type="presOf" srcId="{A6F47D55-0E9C-40E6-AD4E-F7B62E0EC6EC}" destId="{11600CD8-6211-4BCE-B54C-E439FCD5EA05}" srcOrd="0" destOrd="0" presId="urn:microsoft.com/office/officeart/2005/8/layout/vList2"/>
    <dgm:cxn modelId="{5D77DDBF-572F-4BB4-BEEE-9B24278EB062}" srcId="{A6F47D55-0E9C-40E6-AD4E-F7B62E0EC6EC}" destId="{7EABF0C9-50A4-4D5C-9204-9F65CF1BC6BB}" srcOrd="0" destOrd="0" parTransId="{66AC2491-32BB-4528-B913-9BE216FA067F}" sibTransId="{46BE94C5-E22E-44E9-992D-ED58FC07735D}"/>
    <dgm:cxn modelId="{6B2FA78D-69F6-4625-BF70-DC725DE316C9}" type="presParOf" srcId="{11600CD8-6211-4BCE-B54C-E439FCD5EA05}" destId="{34A7C22A-5D27-4FE8-846B-3518FF215B53}"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592312-B0A9-4638-AC1A-1908DAFF07A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E05AD2E1-6114-4DE4-9B67-182165FC2A6D}">
      <dgm:prSet custT="1"/>
      <dgm:spPr>
        <a:solidFill>
          <a:schemeClr val="bg2">
            <a:lumMod val="90000"/>
          </a:schemeClr>
        </a:solidFill>
      </dgm:spPr>
      <dgm:t>
        <a:bodyPr/>
        <a:lstStyle/>
        <a:p>
          <a:pPr rtl="0"/>
          <a:r>
            <a:rPr lang="en-US" sz="1800" dirty="0">
              <a:solidFill>
                <a:schemeClr val="tx1"/>
              </a:solidFill>
            </a:rPr>
            <a:t>Under the CDCR 1984, the National Pharmaceutical Regulatory Agency (NPRA) is responsible for protecting the public from health hazards and fraud in the preparation, sales of drug and cosmetic use and matters related thereto.</a:t>
          </a:r>
        </a:p>
      </dgm:t>
    </dgm:pt>
    <dgm:pt modelId="{E1CC2A05-8B47-4BBD-B179-7F2605386CFD}" type="parTrans" cxnId="{1F1288B1-2863-4995-BB42-DE42AD7CF60A}">
      <dgm:prSet/>
      <dgm:spPr/>
      <dgm:t>
        <a:bodyPr/>
        <a:lstStyle/>
        <a:p>
          <a:endParaRPr lang="en-US"/>
        </a:p>
      </dgm:t>
    </dgm:pt>
    <dgm:pt modelId="{6AB75584-367A-4A06-92CC-BA8487BD197D}" type="sibTrans" cxnId="{1F1288B1-2863-4995-BB42-DE42AD7CF60A}">
      <dgm:prSet/>
      <dgm:spPr/>
      <dgm:t>
        <a:bodyPr/>
        <a:lstStyle/>
        <a:p>
          <a:endParaRPr lang="en-US"/>
        </a:p>
      </dgm:t>
    </dgm:pt>
    <dgm:pt modelId="{D250D3E3-2697-4EEE-98CF-897E63F8AC25}" type="pres">
      <dgm:prSet presAssocID="{D7592312-B0A9-4638-AC1A-1908DAFF07AE}" presName="linear" presStyleCnt="0">
        <dgm:presLayoutVars>
          <dgm:animLvl val="lvl"/>
          <dgm:resizeHandles val="exact"/>
        </dgm:presLayoutVars>
      </dgm:prSet>
      <dgm:spPr/>
    </dgm:pt>
    <dgm:pt modelId="{EFFD628A-3826-4870-9770-C7FA5ECB9522}" type="pres">
      <dgm:prSet presAssocID="{E05AD2E1-6114-4DE4-9B67-182165FC2A6D}" presName="parentText" presStyleLbl="node1" presStyleIdx="0" presStyleCnt="1" custScaleY="107293" custLinFactNeighborY="-8853">
        <dgm:presLayoutVars>
          <dgm:chMax val="0"/>
          <dgm:bulletEnabled val="1"/>
        </dgm:presLayoutVars>
      </dgm:prSet>
      <dgm:spPr/>
    </dgm:pt>
  </dgm:ptLst>
  <dgm:cxnLst>
    <dgm:cxn modelId="{D995E581-76E4-4E66-A1BC-77231C89C902}" type="presOf" srcId="{E05AD2E1-6114-4DE4-9B67-182165FC2A6D}" destId="{EFFD628A-3826-4870-9770-C7FA5ECB9522}" srcOrd="0" destOrd="0" presId="urn:microsoft.com/office/officeart/2005/8/layout/vList2"/>
    <dgm:cxn modelId="{1F1288B1-2863-4995-BB42-DE42AD7CF60A}" srcId="{D7592312-B0A9-4638-AC1A-1908DAFF07AE}" destId="{E05AD2E1-6114-4DE4-9B67-182165FC2A6D}" srcOrd="0" destOrd="0" parTransId="{E1CC2A05-8B47-4BBD-B179-7F2605386CFD}" sibTransId="{6AB75584-367A-4A06-92CC-BA8487BD197D}"/>
    <dgm:cxn modelId="{E6D652BD-E235-4887-B19D-F21C009EAD40}" type="presOf" srcId="{D7592312-B0A9-4638-AC1A-1908DAFF07AE}" destId="{D250D3E3-2697-4EEE-98CF-897E63F8AC25}" srcOrd="0" destOrd="0" presId="urn:microsoft.com/office/officeart/2005/8/layout/vList2"/>
    <dgm:cxn modelId="{E8D2E2C4-29C6-426A-9CFD-EFA8A8CAB578}" type="presParOf" srcId="{D250D3E3-2697-4EEE-98CF-897E63F8AC25}" destId="{EFFD628A-3826-4870-9770-C7FA5ECB9522}" srcOrd="0" destOrd="0" presId="urn:microsoft.com/office/officeart/2005/8/layout/vList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7C22A-5D27-4FE8-846B-3518FF215B53}">
      <dsp:nvSpPr>
        <dsp:cNvPr id="0" name=""/>
        <dsp:cNvSpPr/>
      </dsp:nvSpPr>
      <dsp:spPr>
        <a:xfrm>
          <a:off x="0" y="14906"/>
          <a:ext cx="5105400" cy="1292850"/>
        </a:xfrm>
        <a:prstGeom prst="roundRect">
          <a:avLst/>
        </a:prstGeom>
        <a:solidFill>
          <a:schemeClr val="bg2">
            <a:lumMod val="9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chemeClr val="tx1"/>
              </a:solidFill>
            </a:rPr>
            <a:t>Control of Drugs and Cosmetic Regulations </a:t>
          </a:r>
          <a:r>
            <a:rPr lang="en-US" sz="1800" b="0" kern="1200" dirty="0">
              <a:solidFill>
                <a:schemeClr val="tx1"/>
              </a:solidFill>
            </a:rPr>
            <a:t>(CDCR) </a:t>
          </a:r>
          <a:r>
            <a:rPr lang="en-US" sz="1800" kern="1200" dirty="0">
              <a:solidFill>
                <a:schemeClr val="tx1"/>
              </a:solidFill>
            </a:rPr>
            <a:t>under the Sale of Drugs Act 1952 have been approved and enforced since 1984.</a:t>
          </a:r>
        </a:p>
      </dsp:txBody>
      <dsp:txXfrm>
        <a:off x="63112" y="78018"/>
        <a:ext cx="4979176" cy="11666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FD628A-3826-4870-9770-C7FA5ECB9522}">
      <dsp:nvSpPr>
        <dsp:cNvPr id="0" name=""/>
        <dsp:cNvSpPr/>
      </dsp:nvSpPr>
      <dsp:spPr>
        <a:xfrm>
          <a:off x="0" y="473417"/>
          <a:ext cx="6248400" cy="1672724"/>
        </a:xfrm>
        <a:prstGeom prst="roundRect">
          <a:avLst/>
        </a:prstGeom>
        <a:solidFill>
          <a:schemeClr val="bg2">
            <a:lumMod val="9000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rtl="0">
            <a:lnSpc>
              <a:spcPct val="90000"/>
            </a:lnSpc>
            <a:spcBef>
              <a:spcPct val="0"/>
            </a:spcBef>
            <a:spcAft>
              <a:spcPct val="35000"/>
            </a:spcAft>
            <a:buNone/>
          </a:pPr>
          <a:r>
            <a:rPr lang="en-US" sz="1800" kern="1200" dirty="0">
              <a:solidFill>
                <a:schemeClr val="tx1"/>
              </a:solidFill>
            </a:rPr>
            <a:t>Under the CDCR 1984, the National Pharmaceutical Regulatory Agency (NPRA) is responsible for protecting the public from health hazards and fraud in the preparation, sales of drug and cosmetic use and matters related thereto.</a:t>
          </a:r>
        </a:p>
      </dsp:txBody>
      <dsp:txXfrm>
        <a:off x="81656" y="555073"/>
        <a:ext cx="6085088" cy="150941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E32EE336-929D-4799-858D-F1466F39CC12}" type="datetimeFigureOut">
              <a:rPr lang="en-US" smtClean="0"/>
              <a:t>2/19/2019</a:t>
            </a:fld>
            <a:endParaRPr lang="en-US"/>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92A2EC38-FE0D-4A1F-9281-1C72D18928DA}" type="slidenum">
              <a:rPr lang="en-US" smtClean="0"/>
              <a:t>‹#›</a:t>
            </a:fld>
            <a:endParaRPr lang="en-US"/>
          </a:p>
        </p:txBody>
      </p:sp>
    </p:spTree>
    <p:extLst>
      <p:ext uri="{BB962C8B-B14F-4D97-AF65-F5344CB8AC3E}">
        <p14:creationId xmlns:p14="http://schemas.microsoft.com/office/powerpoint/2010/main" val="3560875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A2EC38-FE0D-4A1F-9281-1C72D18928DA}" type="slidenum">
              <a:rPr lang="en-US" smtClean="0"/>
              <a:t>3</a:t>
            </a:fld>
            <a:endParaRPr lang="en-US" dirty="0"/>
          </a:p>
        </p:txBody>
      </p:sp>
    </p:spTree>
    <p:extLst>
      <p:ext uri="{BB962C8B-B14F-4D97-AF65-F5344CB8AC3E}">
        <p14:creationId xmlns:p14="http://schemas.microsoft.com/office/powerpoint/2010/main" val="29012035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7A8E518-66BF-4013-A86F-0CA315CCC6B7}" type="slidenum">
              <a:rPr lang="en-MY" smtClean="0"/>
              <a:t>10</a:t>
            </a:fld>
            <a:endParaRPr lang="en-MY"/>
          </a:p>
        </p:txBody>
      </p:sp>
    </p:spTree>
    <p:extLst>
      <p:ext uri="{BB962C8B-B14F-4D97-AF65-F5344CB8AC3E}">
        <p14:creationId xmlns:p14="http://schemas.microsoft.com/office/powerpoint/2010/main" val="26471656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MY" dirty="0"/>
          </a:p>
        </p:txBody>
      </p:sp>
      <p:sp>
        <p:nvSpPr>
          <p:cNvPr id="4" name="Slide Number Placeholder 3"/>
          <p:cNvSpPr>
            <a:spLocks noGrp="1"/>
          </p:cNvSpPr>
          <p:nvPr>
            <p:ph type="sldNum" sz="quarter" idx="10"/>
          </p:nvPr>
        </p:nvSpPr>
        <p:spPr/>
        <p:txBody>
          <a:bodyPr/>
          <a:lstStyle/>
          <a:p>
            <a:fld id="{97A8E518-66BF-4013-A86F-0CA315CCC6B7}" type="slidenum">
              <a:rPr lang="en-MY" smtClean="0"/>
              <a:t>11</a:t>
            </a:fld>
            <a:endParaRPr lang="en-MY"/>
          </a:p>
        </p:txBody>
      </p:sp>
    </p:spTree>
    <p:extLst>
      <p:ext uri="{BB962C8B-B14F-4D97-AF65-F5344CB8AC3E}">
        <p14:creationId xmlns:p14="http://schemas.microsoft.com/office/powerpoint/2010/main" val="24228648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7" name="Footer Placeholder 16"/>
          <p:cNvSpPr>
            <a:spLocks noGrp="1"/>
          </p:cNvSpPr>
          <p:nvPr>
            <p:ph type="ftr" sz="quarter" idx="11"/>
          </p:nvPr>
        </p:nvSpPr>
        <p:spPr>
          <a:xfrm>
            <a:off x="5410200" y="4205288"/>
            <a:ext cx="1295400" cy="457200"/>
          </a:xfrm>
          <a:prstGeom prst="rect">
            <a:avLst/>
          </a:prstGeom>
        </p:spPr>
        <p:txBody>
          <a:bodyPr/>
          <a:lstStyle/>
          <a:p>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8D5A2A9-0377-494D-BCA3-1EAE035DD8D7}" type="slidenum">
              <a:rPr lang="en-US" smtClean="0"/>
              <a:t>‹#›</a:t>
            </a:fld>
            <a:endParaRPr lang="en-US"/>
          </a:p>
        </p:txBody>
      </p:sp>
      <p:sp>
        <p:nvSpPr>
          <p:cNvPr id="18" name="Footer Placeholder 8"/>
          <p:cNvSpPr txBox="1">
            <a:spLocks/>
          </p:cNvSpPr>
          <p:nvPr userDrawn="1"/>
        </p:nvSpPr>
        <p:spPr>
          <a:xfrm>
            <a:off x="6172200" y="4283964"/>
            <a:ext cx="1325880" cy="457200"/>
          </a:xfrm>
          <a:prstGeom prst="rect">
            <a:avLst/>
          </a:prstGeom>
        </p:spPr>
        <p:txBody>
          <a:bodyPr vert="horz"/>
          <a:lstStyle>
            <a:defPPr>
              <a:defRPr lang="en-US"/>
            </a:defPPr>
            <a:lvl1pPr marL="0" algn="r"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tx1"/>
                </a:solidFill>
                <a:latin typeface="Arial Black" pitchFamily="34" charset="0"/>
              </a:rPr>
              <a:t>National</a:t>
            </a:r>
            <a:endParaRPr lang="en-US" sz="1000" baseline="0" dirty="0">
              <a:solidFill>
                <a:schemeClr val="tx1"/>
              </a:solidFill>
              <a:latin typeface="Arial Black" pitchFamily="34" charset="0"/>
            </a:endParaRPr>
          </a:p>
          <a:p>
            <a:r>
              <a:rPr lang="en-US" sz="1000" baseline="0" dirty="0" err="1">
                <a:solidFill>
                  <a:schemeClr val="tx1"/>
                </a:solidFill>
                <a:latin typeface="Arial Black" pitchFamily="34" charset="0"/>
              </a:rPr>
              <a:t>PharmaceuticalRegulatory</a:t>
            </a:r>
            <a:r>
              <a:rPr lang="en-US" sz="1000" baseline="0" dirty="0">
                <a:solidFill>
                  <a:schemeClr val="tx1"/>
                </a:solidFill>
                <a:latin typeface="Arial Black" pitchFamily="34" charset="0"/>
              </a:rPr>
              <a:t> Agency</a:t>
            </a:r>
            <a:endParaRPr lang="en-US" sz="1000" dirty="0">
              <a:solidFill>
                <a:schemeClr val="tx1"/>
              </a:solidFill>
              <a:latin typeface="Arial Black" pitchFamily="34" charset="0"/>
            </a:endParaRP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43800" y="3976116"/>
            <a:ext cx="144780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1A521782-39C1-448E-BCAE-8EE2E4D76946}" type="datetime1">
              <a:rPr lang="en-US" smtClean="0"/>
              <a:t>2/19/2019</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r>
              <a:rPr lang="en-US"/>
              <a:t>Bahagian Regulatori Farmasi Negara</a:t>
            </a:r>
          </a:p>
        </p:txBody>
      </p:sp>
      <p:sp>
        <p:nvSpPr>
          <p:cNvPr id="6" name="Slide Number Placeholder 5"/>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0E6DCD63-B60A-4C3B-98EF-A409DF415FED}" type="datetime1">
              <a:rPr lang="en-US" smtClean="0"/>
              <a:t>2/19/2019</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r>
              <a:rPr lang="en-US"/>
              <a:t>Bahagian Regulatori Farmasi Negara</a:t>
            </a:r>
          </a:p>
        </p:txBody>
      </p:sp>
      <p:sp>
        <p:nvSpPr>
          <p:cNvPr id="6" name="Slide Number Placeholder 5"/>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fld id="{F3428638-C2CF-4229-B249-E1D2B17F9AA6}" type="datetime1">
              <a:rPr lang="en-US" smtClean="0"/>
              <a:t>2/19/2019</a:t>
            </a:fld>
            <a:endParaRPr lang="en-US"/>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r>
              <a:rPr lang="en-US"/>
              <a:t>Bahagian Regulatori Farmasi Negara</a:t>
            </a:r>
          </a:p>
        </p:txBody>
      </p:sp>
      <p:sp>
        <p:nvSpPr>
          <p:cNvPr id="6" name="Slide Number Placeholder 5"/>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951732A9-CC13-4CD0-97A5-20AF3777D81F}" type="datetime1">
              <a:rPr lang="en-US" smtClean="0"/>
              <a:t>2/19/2019</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r>
              <a:rPr lang="en-US"/>
              <a:t>Bahagian Regulatori Farmasi Negara</a:t>
            </a:r>
          </a:p>
        </p:txBody>
      </p:sp>
      <p:sp>
        <p:nvSpPr>
          <p:cNvPr id="7" name="Slide Number Placeholder 6"/>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fld id="{254AC894-5C74-431B-B628-737126251338}" type="datetime1">
              <a:rPr lang="en-US" smtClean="0"/>
              <a:t>2/19/2019</a:t>
            </a:fld>
            <a:endParaRPr lang="en-US"/>
          </a:p>
        </p:txBody>
      </p:sp>
      <p:sp>
        <p:nvSpPr>
          <p:cNvPr id="27" name="Slide Number Placeholder 26"/>
          <p:cNvSpPr>
            <a:spLocks noGrp="1"/>
          </p:cNvSpPr>
          <p:nvPr>
            <p:ph type="sldNum" sz="quarter" idx="11"/>
          </p:nvPr>
        </p:nvSpPr>
        <p:spPr/>
        <p:txBody>
          <a:bodyPr rtlCol="0"/>
          <a:lstStyle/>
          <a:p>
            <a:fld id="{68D5A2A9-0377-494D-BCA3-1EAE035DD8D7}" type="slidenum">
              <a:rPr lang="en-US" smtClean="0"/>
              <a:t>‹#›</a:t>
            </a:fld>
            <a:endParaRPr lang="en-US"/>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r>
              <a:rPr lang="en-US"/>
              <a:t>Bahagian Regulatori Farmasi Negara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5" name="Slide Number Placeholder 4"/>
          <p:cNvSpPr>
            <a:spLocks noGrp="1"/>
          </p:cNvSpPr>
          <p:nvPr>
            <p:ph type="sldNum" sz="quarter" idx="12"/>
          </p:nvPr>
        </p:nvSpPr>
        <p:spPr>
          <a:xfrm>
            <a:off x="8174736" y="2272"/>
            <a:ext cx="762000" cy="365760"/>
          </a:xfrm>
        </p:spPr>
        <p:txBody>
          <a:bodyPr/>
          <a:lstStyle/>
          <a:p>
            <a:fld id="{68D5A2A9-0377-494D-BCA3-1EAE035DD8D7}" type="slidenum">
              <a:rPr lang="en-US" smtClean="0"/>
              <a:t>‹#›</a:t>
            </a:fld>
            <a:endParaRPr lang="en-US"/>
          </a:p>
        </p:txBody>
      </p:sp>
      <p:pic>
        <p:nvPicPr>
          <p:cNvPr id="7" name="Picture 2"/>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781800" y="304800"/>
            <a:ext cx="144780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A0B96090-75CD-4109-BF9E-38E1BD0468FD}" type="datetime1">
              <a:rPr lang="en-US" smtClean="0"/>
              <a:t>2/19/2019</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r>
              <a:rPr lang="en-US"/>
              <a:t>Bahagian Regulatori Farmasi Negara</a:t>
            </a:r>
          </a:p>
        </p:txBody>
      </p:sp>
      <p:sp>
        <p:nvSpPr>
          <p:cNvPr id="7" name="Slide Number Placeholder 6"/>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fld id="{2F876354-7BDE-403C-814C-673388203C04}" type="datetime1">
              <a:rPr lang="en-US" smtClean="0"/>
              <a:t>2/19/2019</a:t>
            </a:fld>
            <a:endParaRPr lang="en-US"/>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r>
              <a:rPr lang="en-US"/>
              <a:t>Bahagian Regulatori Farmasi Negara</a:t>
            </a:r>
          </a:p>
        </p:txBody>
      </p:sp>
      <p:sp>
        <p:nvSpPr>
          <p:cNvPr id="7" name="Slide Number Placeholder 6"/>
          <p:cNvSpPr>
            <a:spLocks noGrp="1"/>
          </p:cNvSpPr>
          <p:nvPr>
            <p:ph type="sldNum" sz="quarter" idx="12"/>
          </p:nvPr>
        </p:nvSpPr>
        <p:spPr/>
        <p:txBody>
          <a:bodyPr/>
          <a:lstStyle/>
          <a:p>
            <a:fld id="{68D5A2A9-0377-494D-BCA3-1EAE035DD8D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8D5A2A9-0377-494D-BCA3-1EAE035DD8D7}" type="slidenum">
              <a:rPr lang="en-US" smtClean="0"/>
              <a:t>‹#›</a:t>
            </a:fld>
            <a:endParaRPr lang="en-US"/>
          </a:p>
        </p:txBody>
      </p:sp>
      <p:sp>
        <p:nvSpPr>
          <p:cNvPr id="20" name="Footer Placeholder 8"/>
          <p:cNvSpPr txBox="1">
            <a:spLocks/>
          </p:cNvSpPr>
          <p:nvPr userDrawn="1"/>
        </p:nvSpPr>
        <p:spPr>
          <a:xfrm>
            <a:off x="5257800" y="612648"/>
            <a:ext cx="1524000" cy="457200"/>
          </a:xfrm>
          <a:prstGeom prst="rect">
            <a:avLst/>
          </a:prstGeom>
        </p:spPr>
        <p:txBody>
          <a:bodyPr vert="horz"/>
          <a:lstStyle>
            <a:defPPr>
              <a:defRPr lang="en-US"/>
            </a:defPPr>
            <a:lvl1pPr marL="0" algn="r" defTabSz="914400" rtl="0" eaLnBrk="1" latinLnBrk="0" hangingPunct="1">
              <a:defRPr kumimoji="0" sz="8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000" dirty="0">
                <a:solidFill>
                  <a:schemeClr val="tx1"/>
                </a:solidFill>
                <a:latin typeface="Arial Black" pitchFamily="34" charset="0"/>
              </a:rPr>
              <a:t>National</a:t>
            </a:r>
            <a:endParaRPr lang="en-US" sz="1000" baseline="0" dirty="0">
              <a:solidFill>
                <a:schemeClr val="tx1"/>
              </a:solidFill>
              <a:latin typeface="Arial Black" pitchFamily="34" charset="0"/>
            </a:endParaRPr>
          </a:p>
          <a:p>
            <a:r>
              <a:rPr lang="en-US" sz="1000" baseline="0" dirty="0">
                <a:solidFill>
                  <a:schemeClr val="tx1"/>
                </a:solidFill>
                <a:latin typeface="Arial Black" pitchFamily="34" charset="0"/>
              </a:rPr>
              <a:t>Pharmaceutical Regulatory</a:t>
            </a:r>
          </a:p>
          <a:p>
            <a:r>
              <a:rPr lang="en-US" sz="1000" baseline="0" dirty="0">
                <a:solidFill>
                  <a:schemeClr val="tx1"/>
                </a:solidFill>
                <a:latin typeface="Arial Black" pitchFamily="34" charset="0"/>
              </a:rPr>
              <a:t>Agency</a:t>
            </a:r>
            <a:endParaRPr lang="en-US" sz="1000" dirty="0">
              <a:solidFill>
                <a:schemeClr val="tx1"/>
              </a:solidFill>
              <a:latin typeface="Arial Black" pitchFamily="34" charset="0"/>
            </a:endParaRPr>
          </a:p>
        </p:txBody>
      </p:sp>
      <p:pic>
        <p:nvPicPr>
          <p:cNvPr id="21" name="Picture 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781800" y="304800"/>
            <a:ext cx="1447800" cy="104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600200"/>
            <a:ext cx="8458200" cy="1470025"/>
          </a:xfrm>
        </p:spPr>
        <p:txBody>
          <a:bodyPr>
            <a:normAutofit fontScale="90000"/>
          </a:bodyPr>
          <a:lstStyle/>
          <a:p>
            <a:pPr algn="ctr"/>
            <a:r>
              <a:rPr lang="en-US" b="1" dirty="0"/>
              <a:t>PUBLIC CONSULTATION ON IMPLEMENTATION OF </a:t>
            </a:r>
            <a:br>
              <a:rPr lang="en-US" b="1" dirty="0"/>
            </a:br>
            <a:r>
              <a:rPr lang="en-US" b="1" dirty="0"/>
              <a:t>MANUFACTURING LICENSE FOR COSMETIC MANUFACTURER</a:t>
            </a:r>
          </a:p>
        </p:txBody>
      </p:sp>
      <p:sp>
        <p:nvSpPr>
          <p:cNvPr id="4" name="Subtitle 3"/>
          <p:cNvSpPr>
            <a:spLocks noGrp="1"/>
          </p:cNvSpPr>
          <p:nvPr>
            <p:ph type="subTitle" idx="1"/>
          </p:nvPr>
        </p:nvSpPr>
        <p:spPr>
          <a:xfrm>
            <a:off x="457200" y="4343400"/>
            <a:ext cx="4953000" cy="1752600"/>
          </a:xfrm>
        </p:spPr>
        <p:txBody>
          <a:bodyPr/>
          <a:lstStyle/>
          <a:p>
            <a:r>
              <a:rPr lang="en-GB" dirty="0"/>
              <a:t>22</a:t>
            </a:r>
            <a:r>
              <a:rPr lang="en-GB" baseline="30000" dirty="0"/>
              <a:t>ND</a:t>
            </a:r>
            <a:r>
              <a:rPr lang="en-GB" dirty="0"/>
              <a:t>  FEBRUARY 2019</a:t>
            </a:r>
          </a:p>
          <a:p>
            <a:r>
              <a:rPr lang="en-GB" dirty="0"/>
              <a:t>9.30 AM</a:t>
            </a:r>
          </a:p>
          <a:p>
            <a:r>
              <a:rPr lang="en-GB" dirty="0"/>
              <a:t>DEWAN SERAI WANGI, NPRA</a:t>
            </a:r>
          </a:p>
        </p:txBody>
      </p:sp>
    </p:spTree>
    <p:extLst>
      <p:ext uri="{BB962C8B-B14F-4D97-AF65-F5344CB8AC3E}">
        <p14:creationId xmlns:p14="http://schemas.microsoft.com/office/powerpoint/2010/main" val="1754091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MY" sz="2800" b="1" dirty="0"/>
              <a:t>GMP STATUS OF COSMETICS MANUFACTURER 2016-2018 </a:t>
            </a:r>
          </a:p>
        </p:txBody>
      </p:sp>
      <p:graphicFrame>
        <p:nvGraphicFramePr>
          <p:cNvPr id="4" name="Content Placeholder 3"/>
          <p:cNvGraphicFramePr>
            <a:graphicFrameLocks noGrp="1"/>
          </p:cNvGraphicFramePr>
          <p:nvPr>
            <p:ph idx="1"/>
            <p:extLst/>
          </p:nvPr>
        </p:nvGraphicFramePr>
        <p:xfrm>
          <a:off x="457200" y="1998821"/>
          <a:ext cx="8382000" cy="45720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5791200" y="6324600"/>
            <a:ext cx="3048000" cy="246221"/>
          </a:xfrm>
          <a:prstGeom prst="rect">
            <a:avLst/>
          </a:prstGeom>
          <a:noFill/>
        </p:spPr>
        <p:txBody>
          <a:bodyPr wrap="square" rtlCol="0">
            <a:spAutoFit/>
          </a:bodyPr>
          <a:lstStyle/>
          <a:p>
            <a:pPr algn="r"/>
            <a:r>
              <a:rPr lang="en-MY" sz="1000" i="1" dirty="0"/>
              <a:t>*Routine Inspections</a:t>
            </a:r>
          </a:p>
        </p:txBody>
      </p:sp>
    </p:spTree>
    <p:extLst>
      <p:ext uri="{BB962C8B-B14F-4D97-AF65-F5344CB8AC3E}">
        <p14:creationId xmlns:p14="http://schemas.microsoft.com/office/powerpoint/2010/main" val="29814682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35" y="904406"/>
            <a:ext cx="8229600" cy="1066800"/>
          </a:xfrm>
        </p:spPr>
        <p:txBody>
          <a:bodyPr>
            <a:normAutofit/>
          </a:bodyPr>
          <a:lstStyle/>
          <a:p>
            <a:r>
              <a:rPr lang="en-MY" sz="3200" b="1" dirty="0"/>
              <a:t>CURRENT REGULATORY ACTION</a:t>
            </a:r>
          </a:p>
        </p:txBody>
      </p:sp>
      <p:sp>
        <p:nvSpPr>
          <p:cNvPr id="5" name="TextBox 4"/>
          <p:cNvSpPr txBox="1"/>
          <p:nvPr/>
        </p:nvSpPr>
        <p:spPr>
          <a:xfrm>
            <a:off x="4828222" y="1815844"/>
            <a:ext cx="3571876" cy="646331"/>
          </a:xfrm>
          <a:prstGeom prst="rect">
            <a:avLst/>
          </a:prstGeom>
          <a:noFill/>
        </p:spPr>
        <p:txBody>
          <a:bodyPr wrap="square" rtlCol="0">
            <a:spAutoFit/>
          </a:bodyPr>
          <a:lstStyle/>
          <a:p>
            <a:pPr algn="ctr"/>
            <a:r>
              <a:rPr lang="en-MY" b="1" dirty="0"/>
              <a:t>Delisting of Cosmetics Manufacturer</a:t>
            </a:r>
          </a:p>
        </p:txBody>
      </p:sp>
      <p:sp>
        <p:nvSpPr>
          <p:cNvPr id="9" name="Content Placeholder 8"/>
          <p:cNvSpPr>
            <a:spLocks noGrp="1"/>
          </p:cNvSpPr>
          <p:nvPr>
            <p:ph idx="1"/>
          </p:nvPr>
        </p:nvSpPr>
        <p:spPr>
          <a:xfrm>
            <a:off x="457200" y="5997098"/>
            <a:ext cx="8229600" cy="129065"/>
          </a:xfrm>
        </p:spPr>
        <p:txBody>
          <a:bodyPr>
            <a:noAutofit/>
          </a:bodyPr>
          <a:lstStyle/>
          <a:p>
            <a:pPr marL="0" indent="0" algn="r">
              <a:buNone/>
            </a:pPr>
            <a:r>
              <a:rPr lang="en-MY" sz="1000" i="1" dirty="0"/>
              <a:t>Source: www.npra.gov.my</a:t>
            </a:r>
          </a:p>
        </p:txBody>
      </p:sp>
      <p:sp>
        <p:nvSpPr>
          <p:cNvPr id="10" name="TextBox 9"/>
          <p:cNvSpPr txBox="1"/>
          <p:nvPr/>
        </p:nvSpPr>
        <p:spPr>
          <a:xfrm>
            <a:off x="463391" y="1836183"/>
            <a:ext cx="3571876" cy="369332"/>
          </a:xfrm>
          <a:prstGeom prst="rect">
            <a:avLst/>
          </a:prstGeom>
          <a:noFill/>
        </p:spPr>
        <p:txBody>
          <a:bodyPr wrap="square" rtlCol="0">
            <a:spAutoFit/>
          </a:bodyPr>
          <a:lstStyle/>
          <a:p>
            <a:pPr algn="ctr"/>
            <a:r>
              <a:rPr lang="en-MY" b="1" dirty="0"/>
              <a:t>Cosmetics De-notification</a:t>
            </a:r>
          </a:p>
        </p:txBody>
      </p:sp>
      <p:pic>
        <p:nvPicPr>
          <p:cNvPr id="11" name="Picture 10"/>
          <p:cNvPicPr>
            <a:picLocks noChangeAspect="1"/>
          </p:cNvPicPr>
          <p:nvPr/>
        </p:nvPicPr>
        <p:blipFill rotWithShape="1">
          <a:blip r:embed="rId3"/>
          <a:srcRect l="27159" t="15625" r="28916" b="9376"/>
          <a:stretch/>
        </p:blipFill>
        <p:spPr>
          <a:xfrm>
            <a:off x="427723" y="2612301"/>
            <a:ext cx="3571876" cy="3429000"/>
          </a:xfrm>
          <a:prstGeom prst="rect">
            <a:avLst/>
          </a:prstGeom>
        </p:spPr>
      </p:pic>
      <p:pic>
        <p:nvPicPr>
          <p:cNvPr id="12" name="Picture 11"/>
          <p:cNvPicPr>
            <a:picLocks noChangeAspect="1"/>
          </p:cNvPicPr>
          <p:nvPr/>
        </p:nvPicPr>
        <p:blipFill rotWithShape="1">
          <a:blip r:embed="rId4"/>
          <a:srcRect l="18961" t="12500" r="24817" b="9375"/>
          <a:stretch/>
        </p:blipFill>
        <p:spPr>
          <a:xfrm>
            <a:off x="4390123" y="2612301"/>
            <a:ext cx="4389120" cy="3429000"/>
          </a:xfrm>
          <a:prstGeom prst="rect">
            <a:avLst/>
          </a:prstGeom>
        </p:spPr>
      </p:pic>
    </p:spTree>
    <p:extLst>
      <p:ext uri="{BB962C8B-B14F-4D97-AF65-F5344CB8AC3E}">
        <p14:creationId xmlns:p14="http://schemas.microsoft.com/office/powerpoint/2010/main" val="27753461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C2B01-6D1B-C447-8250-67E33BB84DB1}"/>
              </a:ext>
            </a:extLst>
          </p:cNvPr>
          <p:cNvSpPr>
            <a:spLocks noGrp="1"/>
          </p:cNvSpPr>
          <p:nvPr>
            <p:ph type="title"/>
          </p:nvPr>
        </p:nvSpPr>
        <p:spPr/>
        <p:txBody>
          <a:bodyPr>
            <a:normAutofit/>
          </a:bodyPr>
          <a:lstStyle/>
          <a:p>
            <a:r>
              <a:rPr lang="en-MY" sz="3200" b="1" dirty="0"/>
              <a:t>FUTURE REGULATORY ACTION</a:t>
            </a:r>
            <a:endParaRPr lang="en-US" sz="3200" dirty="0"/>
          </a:p>
        </p:txBody>
      </p:sp>
      <p:sp>
        <p:nvSpPr>
          <p:cNvPr id="3" name="Content Placeholder 2">
            <a:extLst>
              <a:ext uri="{FF2B5EF4-FFF2-40B4-BE49-F238E27FC236}">
                <a16:creationId xmlns:a16="http://schemas.microsoft.com/office/drawing/2014/main" id="{EDF3BC64-D098-364B-9D86-26C2CC74938D}"/>
              </a:ext>
            </a:extLst>
          </p:cNvPr>
          <p:cNvSpPr>
            <a:spLocks noGrp="1"/>
          </p:cNvSpPr>
          <p:nvPr>
            <p:ph idx="1"/>
          </p:nvPr>
        </p:nvSpPr>
        <p:spPr>
          <a:xfrm>
            <a:off x="266700" y="1981200"/>
            <a:ext cx="8610600" cy="4325112"/>
          </a:xfrm>
        </p:spPr>
        <p:txBody>
          <a:bodyPr>
            <a:normAutofit fontScale="92500"/>
          </a:bodyPr>
          <a:lstStyle/>
          <a:p>
            <a:pPr marL="109728" indent="0">
              <a:buNone/>
            </a:pPr>
            <a:r>
              <a:rPr lang="en-MY" b="1" dirty="0"/>
              <a:t>Regulation 14. Refusal of application for licence. </a:t>
            </a:r>
          </a:p>
          <a:p>
            <a:pPr marL="109728" indent="0">
              <a:buNone/>
            </a:pPr>
            <a:r>
              <a:rPr lang="en-MY" dirty="0"/>
              <a:t>The Director of Pharmaceutical Services may, if he thinks fit and without assigning any reason, refuse any application for a licence</a:t>
            </a:r>
          </a:p>
          <a:p>
            <a:pPr marL="109728" indent="0">
              <a:buNone/>
            </a:pPr>
            <a:endParaRPr lang="en-MY" dirty="0"/>
          </a:p>
          <a:p>
            <a:pPr marL="109728" indent="0">
              <a:buNone/>
            </a:pPr>
            <a:r>
              <a:rPr lang="en-MY" b="1" dirty="0"/>
              <a:t>Regulation 17. Revocation of licence.</a:t>
            </a:r>
          </a:p>
          <a:p>
            <a:pPr marL="109728" indent="0">
              <a:buNone/>
            </a:pPr>
            <a:r>
              <a:rPr lang="en-MY" dirty="0"/>
              <a:t>The Director of Pharmaceutical Services may, at any time and without assigning any reason, revoke any licence issued under these Regulations and may amend the conditions of the licence.</a:t>
            </a:r>
            <a:endParaRPr lang="en-US" dirty="0"/>
          </a:p>
        </p:txBody>
      </p:sp>
    </p:spTree>
    <p:extLst>
      <p:ext uri="{BB962C8B-B14F-4D97-AF65-F5344CB8AC3E}">
        <p14:creationId xmlns:p14="http://schemas.microsoft.com/office/powerpoint/2010/main" val="1505853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71788"/>
            <a:ext cx="8229600" cy="1066800"/>
          </a:xfrm>
        </p:spPr>
        <p:txBody>
          <a:bodyPr>
            <a:normAutofit/>
          </a:bodyPr>
          <a:lstStyle/>
          <a:p>
            <a:r>
              <a:rPr lang="en-MY" sz="3200" b="1" dirty="0"/>
              <a:t>IMPLEMENTATION AND ITS IMPLICATION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5930384"/>
              </p:ext>
            </p:extLst>
          </p:nvPr>
        </p:nvGraphicFramePr>
        <p:xfrm>
          <a:off x="441960" y="1874520"/>
          <a:ext cx="8001000" cy="384048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3845631754"/>
                    </a:ext>
                  </a:extLst>
                </a:gridCol>
                <a:gridCol w="3962400">
                  <a:extLst>
                    <a:ext uri="{9D8B030D-6E8A-4147-A177-3AD203B41FA5}">
                      <a16:colId xmlns:a16="http://schemas.microsoft.com/office/drawing/2014/main" val="1277629020"/>
                    </a:ext>
                  </a:extLst>
                </a:gridCol>
              </a:tblGrid>
              <a:tr h="370840">
                <a:tc>
                  <a:txBody>
                    <a:bodyPr/>
                    <a:lstStyle/>
                    <a:p>
                      <a:r>
                        <a:rPr lang="en-US" sz="2000" dirty="0">
                          <a:latin typeface="+mn-lt"/>
                        </a:rPr>
                        <a:t>Pros</a:t>
                      </a:r>
                      <a:endParaRPr lang="en-MY" sz="2000" dirty="0">
                        <a:latin typeface="+mn-lt"/>
                      </a:endParaRPr>
                    </a:p>
                  </a:txBody>
                  <a:tcPr/>
                </a:tc>
                <a:tc>
                  <a:txBody>
                    <a:bodyPr/>
                    <a:lstStyle/>
                    <a:p>
                      <a:r>
                        <a:rPr lang="en-US" sz="2000" dirty="0">
                          <a:latin typeface="+mn-lt"/>
                        </a:rPr>
                        <a:t>Cons</a:t>
                      </a:r>
                      <a:endParaRPr lang="en-MY" sz="2000" dirty="0">
                        <a:latin typeface="+mn-lt"/>
                      </a:endParaRPr>
                    </a:p>
                  </a:txBody>
                  <a:tcPr/>
                </a:tc>
                <a:extLst>
                  <a:ext uri="{0D108BD9-81ED-4DB2-BD59-A6C34878D82A}">
                    <a16:rowId xmlns:a16="http://schemas.microsoft.com/office/drawing/2014/main" val="2811630632"/>
                  </a:ext>
                </a:extLst>
              </a:tr>
              <a:tr h="370840">
                <a:tc>
                  <a:txBody>
                    <a:bodyPr/>
                    <a:lstStyle/>
                    <a:p>
                      <a:pPr marL="342900" indent="-342900">
                        <a:buFont typeface="Arial" panose="020B0604020202020204" pitchFamily="34" charset="0"/>
                        <a:buChar char="•"/>
                      </a:pPr>
                      <a:r>
                        <a:rPr lang="en-MY" sz="2000" baseline="0" dirty="0">
                          <a:solidFill>
                            <a:schemeClr val="tx1"/>
                          </a:solidFill>
                          <a:latin typeface="+mn-lt"/>
                          <a:ea typeface="MS UI Gothic" panose="020B0600070205080204" pitchFamily="34" charset="-128"/>
                        </a:rPr>
                        <a:t>Recognition for cosmetic manufacturer</a:t>
                      </a:r>
                    </a:p>
                    <a:p>
                      <a:pPr marL="342900" indent="-342900">
                        <a:buFont typeface="Arial" panose="020B0604020202020204" pitchFamily="34" charset="0"/>
                        <a:buChar char="•"/>
                      </a:pPr>
                      <a:r>
                        <a:rPr lang="en-MY" sz="2000" baseline="0" dirty="0">
                          <a:solidFill>
                            <a:schemeClr val="tx1"/>
                          </a:solidFill>
                          <a:latin typeface="+mn-lt"/>
                          <a:ea typeface="MS UI Gothic" panose="020B0600070205080204" pitchFamily="34" charset="-128"/>
                        </a:rPr>
                        <a:t>Improve regulatory control and consumer protection </a:t>
                      </a:r>
                      <a:r>
                        <a:rPr lang="en-MY" sz="2000" baseline="0" dirty="0">
                          <a:solidFill>
                            <a:schemeClr val="tx1"/>
                          </a:solidFill>
                          <a:latin typeface="+mn-lt"/>
                        </a:rPr>
                        <a:t>Enhance GMP adherence Increase cosmetics safety and quality </a:t>
                      </a:r>
                    </a:p>
                    <a:p>
                      <a:pPr marL="342900" indent="-342900">
                        <a:buFont typeface="Arial" panose="020B0604020202020204" pitchFamily="34" charset="0"/>
                        <a:buChar char="•"/>
                      </a:pPr>
                      <a:r>
                        <a:rPr lang="en-MY" sz="2000" baseline="0" dirty="0">
                          <a:solidFill>
                            <a:schemeClr val="tx1"/>
                          </a:solidFill>
                          <a:latin typeface="+mn-lt"/>
                        </a:rPr>
                        <a:t>Enhance customer confidence</a:t>
                      </a:r>
                    </a:p>
                    <a:p>
                      <a:pPr marL="342900" indent="-342900">
                        <a:buFont typeface="Arial" panose="020B0604020202020204" pitchFamily="34" charset="0"/>
                        <a:buChar char="•"/>
                      </a:pPr>
                      <a:r>
                        <a:rPr lang="en-MY" sz="2000" dirty="0">
                          <a:solidFill>
                            <a:schemeClr val="tx1"/>
                          </a:solidFill>
                          <a:latin typeface="+mn-lt"/>
                          <a:ea typeface="MS UI Gothic" panose="020B0600070205080204" pitchFamily="34" charset="-128"/>
                        </a:rPr>
                        <a:t>Prevent irresponsible </a:t>
                      </a:r>
                      <a:r>
                        <a:rPr lang="en-MY" sz="2000" dirty="0">
                          <a:solidFill>
                            <a:schemeClr val="tx1"/>
                          </a:solidFill>
                          <a:latin typeface="+mn-lt"/>
                        </a:rPr>
                        <a:t>manufacturer</a:t>
                      </a:r>
                    </a:p>
                  </a:txBody>
                  <a:tcPr/>
                </a:tc>
                <a:tc>
                  <a:txBody>
                    <a:bodyPr/>
                    <a:lstStyle/>
                    <a:p>
                      <a:pPr marL="342900" indent="-342900">
                        <a:buFont typeface="Arial" panose="020B0604020202020204" pitchFamily="34" charset="0"/>
                        <a:buChar char="•"/>
                      </a:pPr>
                      <a:r>
                        <a:rPr lang="en-MY" sz="2000" baseline="0" dirty="0">
                          <a:solidFill>
                            <a:schemeClr val="tx1"/>
                          </a:solidFill>
                          <a:latin typeface="+mn-lt"/>
                          <a:ea typeface="MS UI Gothic" panose="020B0600070205080204" pitchFamily="34" charset="-128"/>
                        </a:rPr>
                        <a:t>Increased </a:t>
                      </a:r>
                      <a:r>
                        <a:rPr lang="en-MY" sz="2000" dirty="0">
                          <a:solidFill>
                            <a:schemeClr val="tx1"/>
                          </a:solidFill>
                          <a:latin typeface="+mn-lt"/>
                        </a:rPr>
                        <a:t>cost</a:t>
                      </a:r>
                      <a:r>
                        <a:rPr lang="en-MY" sz="2000" baseline="0" dirty="0">
                          <a:solidFill>
                            <a:schemeClr val="tx1"/>
                          </a:solidFill>
                          <a:latin typeface="+mn-lt"/>
                        </a:rPr>
                        <a:t> </a:t>
                      </a:r>
                      <a:r>
                        <a:rPr lang="en-MY" sz="2000" baseline="0" dirty="0">
                          <a:solidFill>
                            <a:schemeClr val="tx1"/>
                          </a:solidFill>
                          <a:latin typeface="+mn-lt"/>
                          <a:sym typeface="Wingdings" panose="05000000000000000000" pitchFamily="2" charset="2"/>
                        </a:rPr>
                        <a:t> </a:t>
                      </a:r>
                      <a:r>
                        <a:rPr lang="en-MY" sz="2000" dirty="0">
                          <a:solidFill>
                            <a:schemeClr val="tx1"/>
                          </a:solidFill>
                          <a:latin typeface="+mn-lt"/>
                        </a:rPr>
                        <a:t>manufacturing </a:t>
                      </a:r>
                      <a:r>
                        <a:rPr lang="en-MY" sz="2000" baseline="0" dirty="0">
                          <a:solidFill>
                            <a:schemeClr val="tx1"/>
                          </a:solidFill>
                          <a:latin typeface="+mn-lt"/>
                          <a:ea typeface="MS UI Gothic" panose="020B0600070205080204" pitchFamily="34" charset="-128"/>
                        </a:rPr>
                        <a:t>and cosmetics price</a:t>
                      </a:r>
                      <a:r>
                        <a:rPr lang="en-MY" sz="2000" baseline="0" dirty="0">
                          <a:solidFill>
                            <a:schemeClr val="tx1"/>
                          </a:solidFill>
                          <a:latin typeface="Courier New"/>
                          <a:ea typeface="MS UI Gothic" panose="020B0600070205080204" pitchFamily="34" charset="-128"/>
                          <a:cs typeface="Courier New"/>
                        </a:rPr>
                        <a:t>??</a:t>
                      </a:r>
                      <a:endParaRPr lang="en-MY" sz="2000" dirty="0">
                        <a:solidFill>
                          <a:schemeClr val="tx1"/>
                        </a:solidFill>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MY" sz="2000" dirty="0">
                        <a:latin typeface="+mn-lt"/>
                      </a:endParaRPr>
                    </a:p>
                    <a:p>
                      <a:endParaRPr lang="en-MY" sz="2000" dirty="0">
                        <a:latin typeface="+mn-lt"/>
                      </a:endParaRPr>
                    </a:p>
                  </a:txBody>
                  <a:tcPr/>
                </a:tc>
                <a:extLst>
                  <a:ext uri="{0D108BD9-81ED-4DB2-BD59-A6C34878D82A}">
                    <a16:rowId xmlns:a16="http://schemas.microsoft.com/office/drawing/2014/main" val="2796871569"/>
                  </a:ext>
                </a:extLst>
              </a:tr>
            </a:tbl>
          </a:graphicData>
        </a:graphic>
      </p:graphicFrame>
      <p:sp>
        <p:nvSpPr>
          <p:cNvPr id="6" name="TextBox 5"/>
          <p:cNvSpPr txBox="1"/>
          <p:nvPr/>
        </p:nvSpPr>
        <p:spPr>
          <a:xfrm>
            <a:off x="2667000" y="6324600"/>
            <a:ext cx="3581400" cy="369332"/>
          </a:xfrm>
          <a:prstGeom prst="rect">
            <a:avLst/>
          </a:prstGeom>
          <a:noFill/>
        </p:spPr>
        <p:txBody>
          <a:bodyPr wrap="square" rtlCol="0">
            <a:spAutoFit/>
          </a:bodyPr>
          <a:lstStyle/>
          <a:p>
            <a:pPr algn="ctr"/>
            <a:r>
              <a:rPr lang="en-MY" dirty="0"/>
              <a:t>Tentative: 1</a:t>
            </a:r>
            <a:r>
              <a:rPr lang="en-MY" baseline="30000" dirty="0"/>
              <a:t>st</a:t>
            </a:r>
            <a:r>
              <a:rPr lang="en-MY" dirty="0"/>
              <a:t> January 2020</a:t>
            </a:r>
          </a:p>
        </p:txBody>
      </p:sp>
    </p:spTree>
    <p:extLst>
      <p:ext uri="{BB962C8B-B14F-4D97-AF65-F5344CB8AC3E}">
        <p14:creationId xmlns:p14="http://schemas.microsoft.com/office/powerpoint/2010/main" val="634778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algn="ctr"/>
            <a:r>
              <a:rPr lang="en-US"/>
              <a:t>Thank You</a:t>
            </a:r>
            <a:endParaRPr lang="en-US" dirty="0"/>
          </a:p>
        </p:txBody>
      </p:sp>
    </p:spTree>
    <p:extLst>
      <p:ext uri="{BB962C8B-B14F-4D97-AF65-F5344CB8AC3E}">
        <p14:creationId xmlns:p14="http://schemas.microsoft.com/office/powerpoint/2010/main" val="29252577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dirty="0"/>
          </a:p>
        </p:txBody>
      </p:sp>
      <p:sp>
        <p:nvSpPr>
          <p:cNvPr id="6" name="Subtitle 5"/>
          <p:cNvSpPr>
            <a:spLocks noGrp="1"/>
          </p:cNvSpPr>
          <p:nvPr>
            <p:ph type="subTitle" idx="1"/>
          </p:nvPr>
        </p:nvSpPr>
        <p:spPr/>
        <p:txBody>
          <a:bodyPr/>
          <a:lstStyle/>
          <a:p>
            <a:r>
              <a:rPr lang="en-US" b="1" dirty="0">
                <a:solidFill>
                  <a:schemeClr val="tx1"/>
                </a:solidFill>
              </a:rPr>
              <a:t>Q &amp; </a:t>
            </a:r>
            <a:r>
              <a:rPr lang="en-US" b="1">
                <a:solidFill>
                  <a:schemeClr val="tx1"/>
                </a:solidFill>
              </a:rPr>
              <a:t>A Session</a:t>
            </a:r>
            <a:endParaRPr lang="en-US" b="1" dirty="0">
              <a:solidFill>
                <a:schemeClr val="tx1"/>
              </a:solidFill>
            </a:endParaRPr>
          </a:p>
        </p:txBody>
      </p:sp>
    </p:spTree>
    <p:extLst>
      <p:ext uri="{BB962C8B-B14F-4D97-AF65-F5344CB8AC3E}">
        <p14:creationId xmlns:p14="http://schemas.microsoft.com/office/powerpoint/2010/main" val="26947780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838200"/>
          </a:xfrm>
        </p:spPr>
        <p:txBody>
          <a:bodyPr>
            <a:normAutofit/>
          </a:bodyPr>
          <a:lstStyle/>
          <a:p>
            <a:r>
              <a:rPr lang="en-US" sz="3200" b="1" dirty="0"/>
              <a:t>OUTLINE</a:t>
            </a:r>
          </a:p>
        </p:txBody>
      </p:sp>
      <p:sp>
        <p:nvSpPr>
          <p:cNvPr id="3" name="Content Placeholder 2"/>
          <p:cNvSpPr>
            <a:spLocks noGrp="1"/>
          </p:cNvSpPr>
          <p:nvPr>
            <p:ph idx="1"/>
          </p:nvPr>
        </p:nvSpPr>
        <p:spPr>
          <a:xfrm>
            <a:off x="430306" y="1981200"/>
            <a:ext cx="8229600" cy="4325112"/>
          </a:xfrm>
        </p:spPr>
        <p:txBody>
          <a:bodyPr>
            <a:normAutofit/>
          </a:bodyPr>
          <a:lstStyle/>
          <a:p>
            <a:r>
              <a:rPr lang="en-US" dirty="0"/>
              <a:t>Introduction</a:t>
            </a:r>
          </a:p>
          <a:p>
            <a:r>
              <a:rPr lang="en-US" dirty="0"/>
              <a:t>Objective</a:t>
            </a:r>
          </a:p>
          <a:p>
            <a:r>
              <a:rPr lang="en-US" dirty="0"/>
              <a:t>CDCR Regulation (Current Vs Proposed)</a:t>
            </a:r>
          </a:p>
          <a:p>
            <a:r>
              <a:rPr lang="en-US" dirty="0"/>
              <a:t>Statistics - GMP</a:t>
            </a:r>
          </a:p>
          <a:p>
            <a:r>
              <a:rPr lang="en-US" dirty="0"/>
              <a:t>Current and Future Regulatory Action</a:t>
            </a:r>
          </a:p>
          <a:p>
            <a:r>
              <a:rPr lang="en-MY" dirty="0"/>
              <a:t>Implementation and its Implication</a:t>
            </a:r>
            <a:endParaRPr lang="en-US" dirty="0"/>
          </a:p>
        </p:txBody>
      </p:sp>
    </p:spTree>
    <p:extLst>
      <p:ext uri="{BB962C8B-B14F-4D97-AF65-F5344CB8AC3E}">
        <p14:creationId xmlns:p14="http://schemas.microsoft.com/office/powerpoint/2010/main" val="1191145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INTRODUCTION</a:t>
            </a:r>
          </a:p>
        </p:txBody>
      </p:sp>
      <p:graphicFrame>
        <p:nvGraphicFramePr>
          <p:cNvPr id="2" name="Diagram 1"/>
          <p:cNvGraphicFramePr/>
          <p:nvPr>
            <p:extLst>
              <p:ext uri="{D42A27DB-BD31-4B8C-83A1-F6EECF244321}">
                <p14:modId xmlns:p14="http://schemas.microsoft.com/office/powerpoint/2010/main" val="2683444390"/>
              </p:ext>
            </p:extLst>
          </p:nvPr>
        </p:nvGraphicFramePr>
        <p:xfrm>
          <a:off x="499672" y="2232286"/>
          <a:ext cx="5105400" cy="134911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p14="http://schemas.microsoft.com/office/powerpoint/2010/main" val="1250651698"/>
              </p:ext>
            </p:extLst>
          </p:nvPr>
        </p:nvGraphicFramePr>
        <p:xfrm>
          <a:off x="1676400" y="3962400"/>
          <a:ext cx="6248400" cy="2895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34241272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normAutofit/>
          </a:bodyPr>
          <a:lstStyle/>
          <a:p>
            <a:r>
              <a:rPr lang="en-US" sz="3200" b="1" dirty="0"/>
              <a:t>OBJECTIVE</a:t>
            </a:r>
          </a:p>
        </p:txBody>
      </p:sp>
      <p:sp>
        <p:nvSpPr>
          <p:cNvPr id="3" name="Content Placeholder 2"/>
          <p:cNvSpPr>
            <a:spLocks noGrp="1"/>
          </p:cNvSpPr>
          <p:nvPr>
            <p:ph idx="1"/>
          </p:nvPr>
        </p:nvSpPr>
        <p:spPr>
          <a:xfrm>
            <a:off x="457200" y="1752600"/>
            <a:ext cx="8229600" cy="4821936"/>
          </a:xfrm>
        </p:spPr>
        <p:txBody>
          <a:bodyPr>
            <a:normAutofit fontScale="92500" lnSpcReduction="20000"/>
          </a:bodyPr>
          <a:lstStyle/>
          <a:p>
            <a:pPr algn="just"/>
            <a:r>
              <a:rPr lang="en-US" dirty="0"/>
              <a:t>To inform cosmetic manufacturers regarding the requirement to obtain a Manufacturing </a:t>
            </a:r>
            <a:r>
              <a:rPr lang="en-US" dirty="0" err="1"/>
              <a:t>Licence</a:t>
            </a:r>
            <a:r>
              <a:rPr lang="en-US" dirty="0"/>
              <a:t> to conduct manufacturing activity of notified cosmetics.</a:t>
            </a:r>
          </a:p>
          <a:p>
            <a:pPr algn="just"/>
            <a:endParaRPr lang="en-US" dirty="0"/>
          </a:p>
          <a:p>
            <a:pPr algn="just"/>
            <a:r>
              <a:rPr lang="en-US" dirty="0"/>
              <a:t>To extend the scope of Manufacturing License under CDCR 1984 to include cosmetic manufacturers</a:t>
            </a:r>
          </a:p>
          <a:p>
            <a:pPr algn="just"/>
            <a:endParaRPr lang="en-US" dirty="0"/>
          </a:p>
          <a:p>
            <a:pPr algn="just"/>
            <a:r>
              <a:rPr lang="en-US" dirty="0"/>
              <a:t>NOTES: Currently, there is no impact / changes on:</a:t>
            </a:r>
          </a:p>
          <a:p>
            <a:pPr marL="1028700" lvl="1" indent="-571500" algn="just">
              <a:buFont typeface="+mj-lt"/>
              <a:buAutoNum type="romanLcPeriod"/>
            </a:pPr>
            <a:r>
              <a:rPr lang="en-US" dirty="0"/>
              <a:t>Notification process.</a:t>
            </a:r>
          </a:p>
          <a:p>
            <a:pPr marL="1028700" lvl="1" indent="-571500" algn="just">
              <a:buFont typeface="+mj-lt"/>
              <a:buAutoNum type="romanLcPeriod"/>
            </a:pPr>
            <a:r>
              <a:rPr lang="en-US" dirty="0"/>
              <a:t>Importation activities.</a:t>
            </a:r>
          </a:p>
          <a:p>
            <a:pPr marL="1028700" lvl="1" indent="-571500" algn="just">
              <a:buFont typeface="+mj-lt"/>
              <a:buAutoNum type="romanLcPeriod"/>
            </a:pPr>
            <a:r>
              <a:rPr lang="en-US" dirty="0"/>
              <a:t>Wholesale activities.</a:t>
            </a:r>
          </a:p>
          <a:p>
            <a:pPr algn="just"/>
            <a:endParaRPr lang="en-US" dirty="0"/>
          </a:p>
          <a:p>
            <a:endParaRPr lang="en-US" dirty="0"/>
          </a:p>
          <a:p>
            <a:endParaRPr lang="en-US" dirty="0"/>
          </a:p>
        </p:txBody>
      </p:sp>
    </p:spTree>
    <p:extLst>
      <p:ext uri="{BB962C8B-B14F-4D97-AF65-F5344CB8AC3E}">
        <p14:creationId xmlns:p14="http://schemas.microsoft.com/office/powerpoint/2010/main" val="36680903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200" b="1" dirty="0"/>
              <a:t>CDCR 1984 AMENDMENT</a:t>
            </a:r>
            <a:br>
              <a:rPr lang="en-US" sz="3200" b="1" dirty="0"/>
            </a:br>
            <a:endParaRPr lang="en-US" sz="3200" b="1" dirty="0"/>
          </a:p>
        </p:txBody>
      </p:sp>
      <p:sp>
        <p:nvSpPr>
          <p:cNvPr id="5" name="Content Placeholder 4">
            <a:extLst>
              <a:ext uri="{FF2B5EF4-FFF2-40B4-BE49-F238E27FC236}">
                <a16:creationId xmlns:a16="http://schemas.microsoft.com/office/drawing/2014/main" id="{DD00CF15-6C1A-694B-BCB5-E69E3ADE1A42}"/>
              </a:ext>
            </a:extLst>
          </p:cNvPr>
          <p:cNvSpPr>
            <a:spLocks noGrp="1"/>
          </p:cNvSpPr>
          <p:nvPr>
            <p:ph idx="1"/>
          </p:nvPr>
        </p:nvSpPr>
        <p:spPr>
          <a:xfrm>
            <a:off x="457200" y="1905000"/>
            <a:ext cx="8229600" cy="4669536"/>
          </a:xfrm>
        </p:spPr>
        <p:txBody>
          <a:bodyPr/>
          <a:lstStyle/>
          <a:p>
            <a:r>
              <a:rPr lang="en-US" dirty="0"/>
              <a:t>Regulation 12. </a:t>
            </a:r>
            <a:r>
              <a:rPr lang="en-US" dirty="0" err="1"/>
              <a:t>Licences</a:t>
            </a:r>
            <a:endParaRPr lang="en-US" dirty="0"/>
          </a:p>
          <a:p>
            <a:r>
              <a:rPr lang="en-US" dirty="0"/>
              <a:t>Regulation 13. Application for </a:t>
            </a:r>
            <a:r>
              <a:rPr lang="en-US" dirty="0" err="1"/>
              <a:t>licence</a:t>
            </a:r>
            <a:endParaRPr lang="en-US" dirty="0"/>
          </a:p>
          <a:p>
            <a:r>
              <a:rPr lang="en-US" dirty="0"/>
              <a:t>Regulation 18A. </a:t>
            </a:r>
            <a:r>
              <a:rPr lang="en-MY" dirty="0"/>
              <a:t>Prohibition to manufacture, sell, supply, import or process cosmetic.</a:t>
            </a:r>
          </a:p>
          <a:p>
            <a:endParaRPr lang="en-US" dirty="0"/>
          </a:p>
        </p:txBody>
      </p:sp>
    </p:spTree>
    <p:extLst>
      <p:ext uri="{BB962C8B-B14F-4D97-AF65-F5344CB8AC3E}">
        <p14:creationId xmlns:p14="http://schemas.microsoft.com/office/powerpoint/2010/main" val="1557644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932329"/>
          </a:xfrm>
        </p:spPr>
        <p:txBody>
          <a:bodyPr>
            <a:normAutofit/>
          </a:bodyPr>
          <a:lstStyle/>
          <a:p>
            <a:r>
              <a:rPr lang="en-MY" sz="3200" b="1" dirty="0"/>
              <a:t>REGULATION 12. LICENCES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494717514"/>
              </p:ext>
            </p:extLst>
          </p:nvPr>
        </p:nvGraphicFramePr>
        <p:xfrm>
          <a:off x="457200" y="1836172"/>
          <a:ext cx="8229600" cy="485140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974883694"/>
                    </a:ext>
                  </a:extLst>
                </a:gridCol>
                <a:gridCol w="4114800">
                  <a:extLst>
                    <a:ext uri="{9D8B030D-6E8A-4147-A177-3AD203B41FA5}">
                      <a16:colId xmlns:a16="http://schemas.microsoft.com/office/drawing/2014/main" val="68655493"/>
                    </a:ext>
                  </a:extLst>
                </a:gridCol>
              </a:tblGrid>
              <a:tr h="370840">
                <a:tc>
                  <a:txBody>
                    <a:bodyPr/>
                    <a:lstStyle/>
                    <a:p>
                      <a:r>
                        <a:rPr lang="en-MY" dirty="0"/>
                        <a:t>Current</a:t>
                      </a:r>
                    </a:p>
                  </a:txBody>
                  <a:tcPr/>
                </a:tc>
                <a:tc>
                  <a:txBody>
                    <a:bodyPr/>
                    <a:lstStyle/>
                    <a:p>
                      <a:r>
                        <a:rPr lang="en-MY" dirty="0"/>
                        <a:t>Proposals</a:t>
                      </a:r>
                    </a:p>
                  </a:txBody>
                  <a:tcPr/>
                </a:tc>
                <a:extLst>
                  <a:ext uri="{0D108BD9-81ED-4DB2-BD59-A6C34878D82A}">
                    <a16:rowId xmlns:a16="http://schemas.microsoft.com/office/drawing/2014/main" val="3443016409"/>
                  </a:ext>
                </a:extLst>
              </a:tr>
              <a:tr h="370840">
                <a:tc>
                  <a:txBody>
                    <a:bodyPr/>
                    <a:lstStyle/>
                    <a:p>
                      <a:pPr algn="just"/>
                      <a:r>
                        <a:rPr lang="en-MY" dirty="0"/>
                        <a:t>Regulation 12. Licences. 	</a:t>
                      </a:r>
                    </a:p>
                    <a:p>
                      <a:pPr lvl="1" algn="just"/>
                      <a:r>
                        <a:rPr lang="en-US" dirty="0"/>
                        <a:t>(1) The Director of Pharmaceutical Services may, subject to the provisions of these Regulations, issue any of the following licenses subject to such conditions as he may impose: </a:t>
                      </a:r>
                    </a:p>
                    <a:p>
                      <a:endParaRPr lang="en-MY" dirty="0"/>
                    </a:p>
                  </a:txBody>
                  <a:tcPr/>
                </a:tc>
                <a:tc>
                  <a:txBody>
                    <a:bodyPr/>
                    <a:lstStyle/>
                    <a:p>
                      <a:pPr algn="just"/>
                      <a:r>
                        <a:rPr lang="en-MY" dirty="0"/>
                        <a:t>Regulation 12. Licences. 	</a:t>
                      </a:r>
                    </a:p>
                    <a:p>
                      <a:pPr lvl="1" algn="just"/>
                      <a:r>
                        <a:rPr lang="en-US" dirty="0"/>
                        <a:t>(1) The Director of Pharmaceutical Services may, subject to the provisions of these Regulations, issue any of the following licenses subject to such conditions as he may impose: </a:t>
                      </a:r>
                    </a:p>
                    <a:p>
                      <a:endParaRPr lang="en-MY" dirty="0"/>
                    </a:p>
                    <a:p>
                      <a:r>
                        <a:rPr lang="en-MY" i="1" dirty="0"/>
                        <a:t>&lt;new sub regulation&gt; </a:t>
                      </a:r>
                    </a:p>
                    <a:p>
                      <a:pPr marL="811213" lvl="1" indent="-354013" algn="just"/>
                      <a:r>
                        <a:rPr lang="en-MY" i="1" dirty="0"/>
                        <a:t>  (f) </a:t>
                      </a:r>
                      <a:r>
                        <a:rPr lang="en-MY" sz="1800" i="1" kern="1200" dirty="0">
                          <a:solidFill>
                            <a:schemeClr val="dk1"/>
                          </a:solidFill>
                          <a:effectLst/>
                          <a:latin typeface="+mn-lt"/>
                          <a:ea typeface="+mn-ea"/>
                          <a:cs typeface="+mn-cs"/>
                        </a:rPr>
                        <a:t>a </a:t>
                      </a:r>
                      <a:r>
                        <a:rPr lang="en-MY" sz="1800" b="1" i="1" kern="1200" dirty="0">
                          <a:solidFill>
                            <a:schemeClr val="dk1"/>
                          </a:solidFill>
                          <a:effectLst/>
                          <a:latin typeface="+mn-lt"/>
                          <a:ea typeface="+mn-ea"/>
                          <a:cs typeface="+mn-cs"/>
                        </a:rPr>
                        <a:t>cosmetic manufacturer’s licence</a:t>
                      </a:r>
                      <a:r>
                        <a:rPr lang="en-MY" sz="1800" i="1" kern="1200" dirty="0">
                          <a:solidFill>
                            <a:schemeClr val="dk1"/>
                          </a:solidFill>
                          <a:effectLst/>
                          <a:latin typeface="+mn-lt"/>
                          <a:ea typeface="+mn-ea"/>
                          <a:cs typeface="+mn-cs"/>
                        </a:rPr>
                        <a:t> in Form 7, authorising the licensee to manufacture the notified cosmetics in the premises specified in the licence. </a:t>
                      </a:r>
                      <a:endParaRPr lang="en-MY" i="1" dirty="0"/>
                    </a:p>
                  </a:txBody>
                  <a:tcPr/>
                </a:tc>
                <a:extLst>
                  <a:ext uri="{0D108BD9-81ED-4DB2-BD59-A6C34878D82A}">
                    <a16:rowId xmlns:a16="http://schemas.microsoft.com/office/drawing/2014/main" val="3367774308"/>
                  </a:ext>
                </a:extLst>
              </a:tr>
            </a:tbl>
          </a:graphicData>
        </a:graphic>
      </p:graphicFrame>
    </p:spTree>
    <p:extLst>
      <p:ext uri="{BB962C8B-B14F-4D97-AF65-F5344CB8AC3E}">
        <p14:creationId xmlns:p14="http://schemas.microsoft.com/office/powerpoint/2010/main" val="5195763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609600"/>
          </a:xfrm>
        </p:spPr>
        <p:txBody>
          <a:bodyPr>
            <a:normAutofit fontScale="90000"/>
          </a:bodyPr>
          <a:lstStyle/>
          <a:p>
            <a:r>
              <a:rPr lang="en-MY" sz="3200" b="1" dirty="0"/>
              <a:t>REGULATION 13. </a:t>
            </a:r>
            <a:r>
              <a:rPr lang="en-US" sz="3200" b="1" dirty="0"/>
              <a:t>APPLICATION FOR LICENCE</a:t>
            </a:r>
            <a:br>
              <a:rPr lang="en-US" sz="3200" b="1" dirty="0"/>
            </a:br>
            <a:endParaRPr lang="en-MY"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7878812"/>
              </p:ext>
            </p:extLst>
          </p:nvPr>
        </p:nvGraphicFramePr>
        <p:xfrm>
          <a:off x="152400" y="1676400"/>
          <a:ext cx="8839200" cy="4685323"/>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14849597"/>
                    </a:ext>
                  </a:extLst>
                </a:gridCol>
                <a:gridCol w="4419600">
                  <a:extLst>
                    <a:ext uri="{9D8B030D-6E8A-4147-A177-3AD203B41FA5}">
                      <a16:colId xmlns:a16="http://schemas.microsoft.com/office/drawing/2014/main" val="1971286868"/>
                    </a:ext>
                  </a:extLst>
                </a:gridCol>
              </a:tblGrid>
              <a:tr h="323917">
                <a:tc>
                  <a:txBody>
                    <a:bodyPr/>
                    <a:lstStyle/>
                    <a:p>
                      <a:r>
                        <a:rPr lang="en-MY" dirty="0"/>
                        <a:t>Current</a:t>
                      </a:r>
                    </a:p>
                  </a:txBody>
                  <a:tcPr/>
                </a:tc>
                <a:tc>
                  <a:txBody>
                    <a:bodyPr/>
                    <a:lstStyle/>
                    <a:p>
                      <a:r>
                        <a:rPr lang="en-MY" dirty="0"/>
                        <a:t>Proposals</a:t>
                      </a:r>
                    </a:p>
                  </a:txBody>
                  <a:tcPr/>
                </a:tc>
                <a:extLst>
                  <a:ext uri="{0D108BD9-81ED-4DB2-BD59-A6C34878D82A}">
                    <a16:rowId xmlns:a16="http://schemas.microsoft.com/office/drawing/2014/main" val="1665009749"/>
                  </a:ext>
                </a:extLst>
              </a:tr>
              <a:tr h="4319563">
                <a:tc>
                  <a:txBody>
                    <a:bodyPr/>
                    <a:lstStyle/>
                    <a:p>
                      <a:pPr>
                        <a:lnSpc>
                          <a:spcPct val="115000"/>
                        </a:lnSpc>
                        <a:spcAft>
                          <a:spcPts val="1000"/>
                        </a:spcAft>
                      </a:pPr>
                      <a:r>
                        <a:rPr lang="en-US" sz="1800" i="0" dirty="0">
                          <a:solidFill>
                            <a:srgbClr val="000000"/>
                          </a:solidFill>
                          <a:effectLst/>
                          <a:latin typeface="+mj-lt"/>
                          <a:ea typeface="Times New Roman" panose="02020603050405020304" pitchFamily="18" charset="0"/>
                          <a:cs typeface="Times New Roman" panose="02020603050405020304" pitchFamily="18" charset="0"/>
                        </a:rPr>
                        <a:t>13(1) An application for a </a:t>
                      </a:r>
                      <a:r>
                        <a:rPr lang="en-US" sz="1800" i="0" dirty="0" err="1">
                          <a:solidFill>
                            <a:srgbClr val="000000"/>
                          </a:solidFill>
                          <a:effectLst/>
                          <a:latin typeface="+mj-lt"/>
                          <a:ea typeface="Times New Roman" panose="02020603050405020304" pitchFamily="18" charset="0"/>
                          <a:cs typeface="Times New Roman" panose="02020603050405020304" pitchFamily="18" charset="0"/>
                        </a:rPr>
                        <a:t>licence</a:t>
                      </a:r>
                      <a:r>
                        <a:rPr lang="en-US" sz="1800" i="0" dirty="0">
                          <a:solidFill>
                            <a:srgbClr val="000000"/>
                          </a:solidFill>
                          <a:effectLst/>
                          <a:latin typeface="+mj-lt"/>
                          <a:ea typeface="Times New Roman" panose="02020603050405020304" pitchFamily="18" charset="0"/>
                          <a:cs typeface="Times New Roman" panose="02020603050405020304" pitchFamily="18" charset="0"/>
                        </a:rPr>
                        <a:t> under these Regulations shall be made in such manner or form as the Director of Pharmaceutical Services may require and shall be accompanied with a processing fee of RM1000.00 in the case of an application for a</a:t>
                      </a:r>
                      <a:r>
                        <a:rPr lang="en-US" sz="1800" i="0" u="sng" dirty="0">
                          <a:solidFill>
                            <a:srgbClr val="000000"/>
                          </a:solidFill>
                          <a:effectLst/>
                          <a:latin typeface="+mj-lt"/>
                          <a:ea typeface="Times New Roman" panose="02020603050405020304" pitchFamily="18" charset="0"/>
                          <a:cs typeface="Times New Roman" panose="02020603050405020304" pitchFamily="18" charset="0"/>
                        </a:rPr>
                        <a:t> manufacturer’s </a:t>
                      </a:r>
                      <a:r>
                        <a:rPr lang="en-US" sz="1800" i="0" u="sng" dirty="0" err="1">
                          <a:solidFill>
                            <a:srgbClr val="000000"/>
                          </a:solidFill>
                          <a:effectLst/>
                          <a:latin typeface="+mj-lt"/>
                          <a:ea typeface="Times New Roman" panose="02020603050405020304" pitchFamily="18" charset="0"/>
                          <a:cs typeface="Times New Roman" panose="02020603050405020304" pitchFamily="18" charset="0"/>
                        </a:rPr>
                        <a:t>licence</a:t>
                      </a:r>
                      <a:r>
                        <a:rPr lang="en-US" sz="1800" i="0" dirty="0">
                          <a:solidFill>
                            <a:srgbClr val="000000"/>
                          </a:solidFill>
                          <a:effectLst/>
                          <a:latin typeface="+mj-lt"/>
                          <a:ea typeface="Times New Roman" panose="02020603050405020304" pitchFamily="18" charset="0"/>
                          <a:cs typeface="Times New Roman" panose="02020603050405020304" pitchFamily="18" charset="0"/>
                        </a:rPr>
                        <a:t> and RM500.00 in the case of an application for any other </a:t>
                      </a:r>
                      <a:r>
                        <a:rPr lang="en-US" sz="1800" i="0" dirty="0" err="1">
                          <a:solidFill>
                            <a:srgbClr val="000000"/>
                          </a:solidFill>
                          <a:effectLst/>
                          <a:latin typeface="+mj-lt"/>
                          <a:ea typeface="Times New Roman" panose="02020603050405020304" pitchFamily="18" charset="0"/>
                          <a:cs typeface="Times New Roman" panose="02020603050405020304" pitchFamily="18" charset="0"/>
                        </a:rPr>
                        <a:t>licence</a:t>
                      </a:r>
                      <a:r>
                        <a:rPr lang="en-US" sz="1800" i="0" dirty="0">
                          <a:solidFill>
                            <a:srgbClr val="000000"/>
                          </a:solidFill>
                          <a:effectLst/>
                          <a:latin typeface="+mj-lt"/>
                          <a:ea typeface="Times New Roman" panose="02020603050405020304" pitchFamily="18" charset="0"/>
                          <a:cs typeface="Times New Roman" panose="02020603050405020304" pitchFamily="18" charset="0"/>
                        </a:rPr>
                        <a:t>.</a:t>
                      </a:r>
                      <a:endParaRPr lang="en-MY" sz="1800" i="0" dirty="0">
                        <a:effectLst/>
                        <a:latin typeface="+mj-lt"/>
                        <a:ea typeface="Times New Roman" panose="02020603050405020304" pitchFamily="18" charset="0"/>
                        <a:cs typeface="Times New Roman" panose="02020603050405020304" pitchFamily="18" charset="0"/>
                      </a:endParaRPr>
                    </a:p>
                  </a:txBody>
                  <a:tcPr marL="63500" marR="63500" marT="63500" marB="63500"/>
                </a:tc>
                <a:tc>
                  <a:txBody>
                    <a:bodyPr/>
                    <a:lstStyle/>
                    <a:p>
                      <a:pPr>
                        <a:lnSpc>
                          <a:spcPct val="115000"/>
                        </a:lnSpc>
                        <a:spcAft>
                          <a:spcPts val="0"/>
                        </a:spcAft>
                      </a:pPr>
                      <a:r>
                        <a:rPr kumimoji="0" lang="en-US" sz="1800" i="1" kern="1200" dirty="0">
                          <a:solidFill>
                            <a:schemeClr val="dk1"/>
                          </a:solidFill>
                          <a:effectLst/>
                          <a:latin typeface="+mn-lt"/>
                          <a:ea typeface="+mn-ea"/>
                          <a:cs typeface="+mn-cs"/>
                        </a:rPr>
                        <a:t>1</a:t>
                      </a:r>
                      <a:r>
                        <a:rPr kumimoji="0" lang="en-US" sz="1800" i="0" kern="1200" dirty="0">
                          <a:solidFill>
                            <a:schemeClr val="dk1"/>
                          </a:solidFill>
                          <a:effectLst/>
                          <a:latin typeface="+mn-lt"/>
                          <a:ea typeface="+mn-ea"/>
                          <a:cs typeface="+mn-cs"/>
                        </a:rPr>
                        <a:t>3(1) An application for a </a:t>
                      </a:r>
                      <a:r>
                        <a:rPr kumimoji="0" lang="en-US" sz="1800" i="0" kern="1200" dirty="0" err="1">
                          <a:solidFill>
                            <a:schemeClr val="dk1"/>
                          </a:solidFill>
                          <a:effectLst/>
                          <a:latin typeface="+mn-lt"/>
                          <a:ea typeface="+mn-ea"/>
                          <a:cs typeface="+mn-cs"/>
                        </a:rPr>
                        <a:t>licence</a:t>
                      </a:r>
                      <a:r>
                        <a:rPr kumimoji="0" lang="en-US" sz="1800" i="0" kern="1200" dirty="0">
                          <a:solidFill>
                            <a:schemeClr val="dk1"/>
                          </a:solidFill>
                          <a:effectLst/>
                          <a:latin typeface="+mn-lt"/>
                          <a:ea typeface="+mn-ea"/>
                          <a:cs typeface="+mn-cs"/>
                        </a:rPr>
                        <a:t> under these Regulations shall be made in such manner or form as the Director of Pharmaceutical Services may require and shall be accompanied with a processing fee of RM1000.00 in the case of an application for a manufacturer’s </a:t>
                      </a:r>
                      <a:r>
                        <a:rPr kumimoji="0" lang="en-US" sz="1800" i="0" kern="1200" dirty="0" err="1">
                          <a:solidFill>
                            <a:schemeClr val="dk1"/>
                          </a:solidFill>
                          <a:effectLst/>
                          <a:latin typeface="+mn-lt"/>
                          <a:ea typeface="+mn-ea"/>
                          <a:cs typeface="+mn-cs"/>
                        </a:rPr>
                        <a:t>licence</a:t>
                      </a:r>
                      <a:r>
                        <a:rPr kumimoji="0" lang="en-US" sz="1800" i="0" kern="1200" dirty="0">
                          <a:solidFill>
                            <a:schemeClr val="dk1"/>
                          </a:solidFill>
                          <a:effectLst/>
                          <a:latin typeface="+mn-lt"/>
                          <a:ea typeface="+mn-ea"/>
                          <a:cs typeface="+mn-cs"/>
                        </a:rPr>
                        <a:t> </a:t>
                      </a:r>
                      <a:r>
                        <a:rPr kumimoji="0" lang="en-US" sz="1800" i="1" kern="1200" dirty="0">
                          <a:solidFill>
                            <a:schemeClr val="dk1"/>
                          </a:solidFill>
                          <a:effectLst/>
                          <a:latin typeface="+mn-lt"/>
                          <a:ea typeface="+mn-ea"/>
                          <a:cs typeface="+mn-cs"/>
                        </a:rPr>
                        <a:t>or </a:t>
                      </a:r>
                      <a:r>
                        <a:rPr kumimoji="0" lang="en-US" sz="1800" i="1" u="sng" kern="1200" dirty="0">
                          <a:solidFill>
                            <a:schemeClr val="dk1"/>
                          </a:solidFill>
                          <a:effectLst/>
                          <a:latin typeface="+mn-lt"/>
                          <a:ea typeface="+mn-ea"/>
                          <a:cs typeface="+mn-cs"/>
                        </a:rPr>
                        <a:t>a cosmetic manufacturer’s </a:t>
                      </a:r>
                      <a:r>
                        <a:rPr kumimoji="0" lang="en-US" sz="1800" i="1" u="sng" kern="1200" dirty="0" err="1">
                          <a:solidFill>
                            <a:schemeClr val="dk1"/>
                          </a:solidFill>
                          <a:effectLst/>
                          <a:latin typeface="+mn-lt"/>
                          <a:ea typeface="+mn-ea"/>
                          <a:cs typeface="+mn-cs"/>
                        </a:rPr>
                        <a:t>licence</a:t>
                      </a:r>
                      <a:r>
                        <a:rPr kumimoji="0" lang="en-US" sz="1800" i="1" kern="1200" dirty="0">
                          <a:solidFill>
                            <a:schemeClr val="dk1"/>
                          </a:solidFill>
                          <a:effectLst/>
                          <a:latin typeface="+mn-lt"/>
                          <a:ea typeface="+mn-ea"/>
                          <a:cs typeface="+mn-cs"/>
                        </a:rPr>
                        <a:t> </a:t>
                      </a:r>
                      <a:r>
                        <a:rPr kumimoji="0" lang="en-US" sz="1800" i="0" kern="1200" dirty="0">
                          <a:solidFill>
                            <a:schemeClr val="dk1"/>
                          </a:solidFill>
                          <a:effectLst/>
                          <a:latin typeface="+mn-lt"/>
                          <a:ea typeface="+mn-ea"/>
                          <a:cs typeface="+mn-cs"/>
                        </a:rPr>
                        <a:t>and RM500.00 in the case of an application for any other </a:t>
                      </a:r>
                      <a:r>
                        <a:rPr kumimoji="0" lang="en-US" sz="1800" i="0" kern="1200" dirty="0" err="1">
                          <a:solidFill>
                            <a:schemeClr val="dk1"/>
                          </a:solidFill>
                          <a:effectLst/>
                          <a:latin typeface="+mn-lt"/>
                          <a:ea typeface="+mn-ea"/>
                          <a:cs typeface="+mn-cs"/>
                        </a:rPr>
                        <a:t>licence</a:t>
                      </a:r>
                      <a:r>
                        <a:rPr kumimoji="0" lang="en-US" sz="1800" i="0" kern="1200" dirty="0">
                          <a:solidFill>
                            <a:schemeClr val="dk1"/>
                          </a:solidFill>
                          <a:effectLst/>
                          <a:latin typeface="+mn-lt"/>
                          <a:ea typeface="+mn-ea"/>
                          <a:cs typeface="+mn-cs"/>
                        </a:rPr>
                        <a:t>.</a:t>
                      </a:r>
                      <a:r>
                        <a:rPr lang="en-MY" sz="1400" i="0" dirty="0">
                          <a:effectLst/>
                        </a:rPr>
                        <a:t> </a:t>
                      </a:r>
                      <a:endParaRPr lang="en-MY" sz="1400" i="0" dirty="0">
                        <a:effectLst/>
                        <a:latin typeface="+mn-lt"/>
                        <a:ea typeface="Arial" panose="020B0604020202020204" pitchFamily="34" charset="0"/>
                      </a:endParaRPr>
                    </a:p>
                  </a:txBody>
                  <a:tcPr marL="63500" marR="63500" marT="63500" marB="63500"/>
                </a:tc>
                <a:extLst>
                  <a:ext uri="{0D108BD9-81ED-4DB2-BD59-A6C34878D82A}">
                    <a16:rowId xmlns:a16="http://schemas.microsoft.com/office/drawing/2014/main" val="2619840863"/>
                  </a:ext>
                </a:extLst>
              </a:tr>
            </a:tbl>
          </a:graphicData>
        </a:graphic>
      </p:graphicFrame>
    </p:spTree>
    <p:extLst>
      <p:ext uri="{BB962C8B-B14F-4D97-AF65-F5344CB8AC3E}">
        <p14:creationId xmlns:p14="http://schemas.microsoft.com/office/powerpoint/2010/main" val="208946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609600"/>
          </a:xfrm>
        </p:spPr>
        <p:txBody>
          <a:bodyPr>
            <a:normAutofit fontScale="90000"/>
          </a:bodyPr>
          <a:lstStyle/>
          <a:p>
            <a:r>
              <a:rPr lang="en-MY" sz="2000" b="1" dirty="0"/>
              <a:t>REGULATION 18A. PROHIBITION TO MANUFACTURE, SELL, SUPPLY, IMPORT, POSSESS OR ADMINISTER COSMETIC.</a:t>
            </a:r>
            <a:br>
              <a:rPr lang="en-MY" sz="3200" dirty="0"/>
            </a:br>
            <a:endParaRPr lang="en-MY" sz="32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2595852"/>
              </p:ext>
            </p:extLst>
          </p:nvPr>
        </p:nvGraphicFramePr>
        <p:xfrm>
          <a:off x="152400" y="1981200"/>
          <a:ext cx="8839200" cy="4544820"/>
        </p:xfrm>
        <a:graphic>
          <a:graphicData uri="http://schemas.openxmlformats.org/drawingml/2006/table">
            <a:tbl>
              <a:tblPr firstRow="1" bandRow="1">
                <a:tableStyleId>{5C22544A-7EE6-4342-B048-85BDC9FD1C3A}</a:tableStyleId>
              </a:tblPr>
              <a:tblGrid>
                <a:gridCol w="4419600">
                  <a:extLst>
                    <a:ext uri="{9D8B030D-6E8A-4147-A177-3AD203B41FA5}">
                      <a16:colId xmlns:a16="http://schemas.microsoft.com/office/drawing/2014/main" val="214849597"/>
                    </a:ext>
                  </a:extLst>
                </a:gridCol>
                <a:gridCol w="4419600">
                  <a:extLst>
                    <a:ext uri="{9D8B030D-6E8A-4147-A177-3AD203B41FA5}">
                      <a16:colId xmlns:a16="http://schemas.microsoft.com/office/drawing/2014/main" val="1971286868"/>
                    </a:ext>
                  </a:extLst>
                </a:gridCol>
              </a:tblGrid>
              <a:tr h="353863">
                <a:tc>
                  <a:txBody>
                    <a:bodyPr/>
                    <a:lstStyle/>
                    <a:p>
                      <a:r>
                        <a:rPr lang="en-MY" dirty="0"/>
                        <a:t>Current</a:t>
                      </a:r>
                    </a:p>
                  </a:txBody>
                  <a:tcPr/>
                </a:tc>
                <a:tc>
                  <a:txBody>
                    <a:bodyPr/>
                    <a:lstStyle/>
                    <a:p>
                      <a:r>
                        <a:rPr lang="en-MY" dirty="0"/>
                        <a:t>Proposals</a:t>
                      </a:r>
                    </a:p>
                  </a:txBody>
                  <a:tcPr/>
                </a:tc>
                <a:extLst>
                  <a:ext uri="{0D108BD9-81ED-4DB2-BD59-A6C34878D82A}">
                    <a16:rowId xmlns:a16="http://schemas.microsoft.com/office/drawing/2014/main" val="1665009749"/>
                  </a:ext>
                </a:extLst>
              </a:tr>
              <a:tr h="4179060">
                <a:tc>
                  <a:txBody>
                    <a:bodyPr/>
                    <a:lstStyle/>
                    <a:p>
                      <a:pPr>
                        <a:lnSpc>
                          <a:spcPct val="115000"/>
                        </a:lnSpc>
                        <a:spcAft>
                          <a:spcPts val="0"/>
                        </a:spcAft>
                      </a:pPr>
                      <a:r>
                        <a:rPr lang="en-MY" sz="1400" dirty="0">
                          <a:effectLst/>
                          <a:latin typeface="+mn-lt"/>
                          <a:ea typeface="Arial" panose="020B0604020202020204" pitchFamily="34" charset="0"/>
                        </a:rPr>
                        <a:t>18(1)No person shall manufacture, sell, supply, import, possess, administer or any cosmetic - </a:t>
                      </a:r>
                    </a:p>
                    <a:p>
                      <a:pPr>
                        <a:lnSpc>
                          <a:spcPct val="115000"/>
                        </a:lnSpc>
                        <a:spcAft>
                          <a:spcPts val="0"/>
                        </a:spcAft>
                      </a:pPr>
                      <a:r>
                        <a:rPr lang="en-MY" sz="1400" dirty="0">
                          <a:effectLst/>
                          <a:latin typeface="+mn-lt"/>
                          <a:ea typeface="Arial" panose="020B0604020202020204" pitchFamily="34" charset="0"/>
                        </a:rPr>
                        <a:t> </a:t>
                      </a:r>
                    </a:p>
                    <a:p>
                      <a:pPr>
                        <a:lnSpc>
                          <a:spcPct val="115000"/>
                        </a:lnSpc>
                        <a:spcAft>
                          <a:spcPts val="0"/>
                        </a:spcAft>
                      </a:pPr>
                      <a:r>
                        <a:rPr lang="en-MY" sz="1400" dirty="0">
                          <a:effectLst/>
                          <a:latin typeface="+mn-lt"/>
                          <a:ea typeface="Arial" panose="020B0604020202020204" pitchFamily="34" charset="0"/>
                        </a:rPr>
                        <a:t>(a) unless the cosmetic is a notified cosmetic;</a:t>
                      </a:r>
                    </a:p>
                    <a:p>
                      <a:pPr>
                        <a:lnSpc>
                          <a:spcPct val="115000"/>
                        </a:lnSpc>
                        <a:spcAft>
                          <a:spcPts val="0"/>
                        </a:spcAft>
                      </a:pPr>
                      <a:r>
                        <a:rPr lang="en-MY" sz="1400" dirty="0">
                          <a:effectLst/>
                          <a:latin typeface="+mn-lt"/>
                          <a:ea typeface="Arial" panose="020B0604020202020204" pitchFamily="34" charset="0"/>
                        </a:rPr>
                        <a:t> </a:t>
                      </a:r>
                    </a:p>
                    <a:p>
                      <a:pPr>
                        <a:lnSpc>
                          <a:spcPct val="115000"/>
                        </a:lnSpc>
                        <a:spcAft>
                          <a:spcPts val="0"/>
                        </a:spcAft>
                      </a:pPr>
                      <a:r>
                        <a:rPr lang="en-MY" sz="1400" dirty="0">
                          <a:effectLst/>
                          <a:latin typeface="+mn-lt"/>
                          <a:ea typeface="Arial" panose="020B0604020202020204" pitchFamily="34" charset="0"/>
                        </a:rPr>
                        <a:t>(b) unless he is the person responsible for placing the notified cosmetic in the market or a person authorized in accordance with the notification note which is issued by the Director of Pharmaceutical Services;</a:t>
                      </a:r>
                    </a:p>
                    <a:p>
                      <a:pPr>
                        <a:lnSpc>
                          <a:spcPct val="115000"/>
                        </a:lnSpc>
                        <a:spcAft>
                          <a:spcPts val="0"/>
                        </a:spcAft>
                      </a:pPr>
                      <a:r>
                        <a:rPr lang="en-MY" sz="1400" dirty="0">
                          <a:effectLst/>
                          <a:latin typeface="+mn-lt"/>
                          <a:ea typeface="Arial" panose="020B0604020202020204" pitchFamily="34" charset="0"/>
                        </a:rPr>
                        <a:t> </a:t>
                      </a:r>
                    </a:p>
                    <a:p>
                      <a:pPr>
                        <a:lnSpc>
                          <a:spcPct val="115000"/>
                        </a:lnSpc>
                        <a:spcAft>
                          <a:spcPts val="0"/>
                        </a:spcAft>
                      </a:pPr>
                      <a:r>
                        <a:rPr lang="en-MY" sz="1400" dirty="0">
                          <a:effectLst/>
                          <a:latin typeface="+mn-lt"/>
                          <a:ea typeface="Arial" panose="020B0604020202020204" pitchFamily="34" charset="0"/>
                        </a:rPr>
                        <a:t>(c)which is a mixture of a notified cosmetic and any poison within the meaning of the Poison Act 1952;</a:t>
                      </a:r>
                    </a:p>
                    <a:p>
                      <a:pPr>
                        <a:lnSpc>
                          <a:spcPct val="115000"/>
                        </a:lnSpc>
                        <a:spcAft>
                          <a:spcPts val="0"/>
                        </a:spcAft>
                      </a:pPr>
                      <a:r>
                        <a:rPr lang="en-MY" sz="1400" dirty="0">
                          <a:effectLst/>
                          <a:latin typeface="+mn-lt"/>
                          <a:ea typeface="Arial" panose="020B0604020202020204" pitchFamily="34" charset="0"/>
                        </a:rPr>
                        <a:t> </a:t>
                      </a:r>
                    </a:p>
                    <a:p>
                      <a:pPr>
                        <a:lnSpc>
                          <a:spcPct val="115000"/>
                        </a:lnSpc>
                        <a:spcAft>
                          <a:spcPts val="0"/>
                        </a:spcAft>
                      </a:pPr>
                      <a:r>
                        <a:rPr lang="en-MY" sz="1400" dirty="0">
                          <a:effectLst/>
                          <a:latin typeface="+mn-lt"/>
                          <a:ea typeface="Arial" panose="020B0604020202020204" pitchFamily="34" charset="0"/>
                        </a:rPr>
                        <a:t>etc. (d), (e), (f), (g), (h) </a:t>
                      </a:r>
                    </a:p>
                  </a:txBody>
                  <a:tcPr marL="63500" marR="63500" marT="63500" marB="63500"/>
                </a:tc>
                <a:tc>
                  <a:txBody>
                    <a:bodyPr/>
                    <a:lstStyle/>
                    <a:p>
                      <a:pPr>
                        <a:lnSpc>
                          <a:spcPct val="115000"/>
                        </a:lnSpc>
                        <a:spcAft>
                          <a:spcPts val="0"/>
                        </a:spcAft>
                      </a:pPr>
                      <a:r>
                        <a:rPr lang="en-MY" sz="1400" i="1" dirty="0">
                          <a:effectLst/>
                          <a:latin typeface="+mn-lt"/>
                          <a:ea typeface="Arial" panose="020B0604020202020204" pitchFamily="34" charset="0"/>
                        </a:rPr>
                        <a:t>18(1) Except otherwise provided in these Regulations, no person shall manufacture, sell, supply, import, possess, administer or advertise any cosmetic unless—</a:t>
                      </a:r>
                    </a:p>
                    <a:p>
                      <a:pPr>
                        <a:lnSpc>
                          <a:spcPct val="115000"/>
                        </a:lnSpc>
                        <a:spcAft>
                          <a:spcPts val="0"/>
                        </a:spcAft>
                      </a:pPr>
                      <a:r>
                        <a:rPr lang="en-MY" sz="1400" i="1" dirty="0">
                          <a:effectLst/>
                          <a:latin typeface="+mn-lt"/>
                          <a:ea typeface="Arial" panose="020B0604020202020204" pitchFamily="34" charset="0"/>
                        </a:rPr>
                        <a:t> </a:t>
                      </a:r>
                    </a:p>
                    <a:p>
                      <a:pPr>
                        <a:lnSpc>
                          <a:spcPct val="115000"/>
                        </a:lnSpc>
                        <a:spcAft>
                          <a:spcPts val="0"/>
                        </a:spcAft>
                      </a:pPr>
                      <a:r>
                        <a:rPr lang="en-MY" sz="1400" i="1" dirty="0">
                          <a:effectLst/>
                          <a:latin typeface="+mn-lt"/>
                          <a:ea typeface="Arial" panose="020B0604020202020204" pitchFamily="34" charset="0"/>
                        </a:rPr>
                        <a:t>(a) the cosmetic is a notified cosmetic;</a:t>
                      </a:r>
                    </a:p>
                    <a:p>
                      <a:pPr>
                        <a:lnSpc>
                          <a:spcPct val="115000"/>
                        </a:lnSpc>
                        <a:spcAft>
                          <a:spcPts val="0"/>
                        </a:spcAft>
                      </a:pPr>
                      <a:r>
                        <a:rPr lang="en-MY" sz="1400" i="1" dirty="0">
                          <a:effectLst/>
                          <a:latin typeface="+mn-lt"/>
                          <a:ea typeface="Arial" panose="020B0604020202020204" pitchFamily="34" charset="0"/>
                        </a:rPr>
                        <a:t> </a:t>
                      </a:r>
                    </a:p>
                    <a:p>
                      <a:pPr>
                        <a:lnSpc>
                          <a:spcPct val="115000"/>
                        </a:lnSpc>
                        <a:spcAft>
                          <a:spcPts val="0"/>
                        </a:spcAft>
                      </a:pPr>
                      <a:r>
                        <a:rPr lang="en-MY" sz="1400" i="1" dirty="0">
                          <a:effectLst/>
                          <a:latin typeface="+mn-lt"/>
                          <a:ea typeface="Arial" panose="020B0604020202020204" pitchFamily="34" charset="0"/>
                        </a:rPr>
                        <a:t>(b) he is the person responsible for placing the notified cosmetic in the market or a person authorized in accordance with the notification note which is issued by the Director of Pharmaceutical Services; and</a:t>
                      </a:r>
                    </a:p>
                    <a:p>
                      <a:pPr>
                        <a:lnSpc>
                          <a:spcPct val="115000"/>
                        </a:lnSpc>
                        <a:spcAft>
                          <a:spcPts val="0"/>
                        </a:spcAft>
                      </a:pPr>
                      <a:r>
                        <a:rPr lang="en-MY" sz="1400" i="1" dirty="0">
                          <a:effectLst/>
                          <a:latin typeface="+mn-lt"/>
                          <a:ea typeface="Arial" panose="020B0604020202020204" pitchFamily="34" charset="0"/>
                        </a:rPr>
                        <a:t> </a:t>
                      </a:r>
                    </a:p>
                    <a:p>
                      <a:pPr>
                        <a:lnSpc>
                          <a:spcPct val="115000"/>
                        </a:lnSpc>
                        <a:spcAft>
                          <a:spcPts val="0"/>
                        </a:spcAft>
                      </a:pPr>
                      <a:r>
                        <a:rPr lang="en-MY" sz="1400" i="1" dirty="0">
                          <a:effectLst/>
                          <a:latin typeface="+mn-lt"/>
                          <a:ea typeface="Arial" panose="020B0604020202020204" pitchFamily="34" charset="0"/>
                        </a:rPr>
                        <a:t>(c) he holds an </a:t>
                      </a:r>
                      <a:r>
                        <a:rPr lang="en-MY" sz="1400" b="1" i="1" dirty="0">
                          <a:effectLst/>
                          <a:latin typeface="+mn-lt"/>
                          <a:ea typeface="Arial" panose="020B0604020202020204" pitchFamily="34" charset="0"/>
                        </a:rPr>
                        <a:t>appropriate licence </a:t>
                      </a:r>
                      <a:r>
                        <a:rPr lang="en-MY" sz="1400" i="1" dirty="0">
                          <a:effectLst/>
                          <a:latin typeface="+mn-lt"/>
                          <a:ea typeface="Arial" panose="020B0604020202020204" pitchFamily="34" charset="0"/>
                        </a:rPr>
                        <a:t>required and issued under these Regulations.”;  </a:t>
                      </a:r>
                    </a:p>
                  </a:txBody>
                  <a:tcPr marL="63500" marR="63500" marT="63500" marB="63500"/>
                </a:tc>
                <a:extLst>
                  <a:ext uri="{0D108BD9-81ED-4DB2-BD59-A6C34878D82A}">
                    <a16:rowId xmlns:a16="http://schemas.microsoft.com/office/drawing/2014/main" val="2619840863"/>
                  </a:ext>
                </a:extLst>
              </a:tr>
            </a:tbl>
          </a:graphicData>
        </a:graphic>
      </p:graphicFrame>
    </p:spTree>
    <p:extLst>
      <p:ext uri="{BB962C8B-B14F-4D97-AF65-F5344CB8AC3E}">
        <p14:creationId xmlns:p14="http://schemas.microsoft.com/office/powerpoint/2010/main" val="6345528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3" y="1447800"/>
            <a:ext cx="7704139" cy="341784"/>
          </a:xfrm>
        </p:spPr>
        <p:txBody>
          <a:bodyPr>
            <a:noAutofit/>
          </a:bodyPr>
          <a:lstStyle/>
          <a:p>
            <a:r>
              <a:rPr lang="en-MY" sz="2800" b="1" dirty="0"/>
              <a:t>NUMBER OF LICENSED Vs COSMETICS MANUFACTURER 2016-2018</a:t>
            </a:r>
          </a:p>
        </p:txBody>
      </p:sp>
      <p:graphicFrame>
        <p:nvGraphicFramePr>
          <p:cNvPr id="4" name="Content Placeholder 3"/>
          <p:cNvGraphicFramePr>
            <a:graphicFrameLocks noGrp="1"/>
          </p:cNvGraphicFramePr>
          <p:nvPr>
            <p:ph idx="1"/>
            <p:extLst/>
          </p:nvPr>
        </p:nvGraphicFramePr>
        <p:xfrm>
          <a:off x="451643" y="198884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044339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2304</TotalTime>
  <Words>568</Words>
  <Application>Microsoft Office PowerPoint</Application>
  <PresentationFormat>On-screen Show (4:3)</PresentationFormat>
  <Paragraphs>95</Paragraphs>
  <Slides>15</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Arial Black</vt:lpstr>
      <vt:lpstr>Calibri</vt:lpstr>
      <vt:lpstr>Century Gothic</vt:lpstr>
      <vt:lpstr>Courier New</vt:lpstr>
      <vt:lpstr>Georgia</vt:lpstr>
      <vt:lpstr>Wingdings 2</vt:lpstr>
      <vt:lpstr>Urban</vt:lpstr>
      <vt:lpstr>PUBLIC CONSULTATION ON IMPLEMENTATION OF  MANUFACTURING LICENSE FOR COSMETIC MANUFACTURER</vt:lpstr>
      <vt:lpstr>OUTLINE</vt:lpstr>
      <vt:lpstr>INTRODUCTION</vt:lpstr>
      <vt:lpstr>OBJECTIVE</vt:lpstr>
      <vt:lpstr>CDCR 1984 AMENDMENT </vt:lpstr>
      <vt:lpstr>REGULATION 12. LICENCES</vt:lpstr>
      <vt:lpstr>REGULATION 13. APPLICATION FOR LICENCE </vt:lpstr>
      <vt:lpstr>REGULATION 18A. PROHIBITION TO MANUFACTURE, SELL, SUPPLY, IMPORT, POSSESS OR ADMINISTER COSMETIC. </vt:lpstr>
      <vt:lpstr>NUMBER OF LICENSED Vs COSMETICS MANUFACTURER 2016-2018</vt:lpstr>
      <vt:lpstr>GMP STATUS OF COSMETICS MANUFACTURER 2016-2018 </vt:lpstr>
      <vt:lpstr>CURRENT REGULATORY ACTION</vt:lpstr>
      <vt:lpstr>FUTURE REGULATORY ACTION</vt:lpstr>
      <vt:lpstr>IMPLEMENTATION AND ITS IMPLICATION</vt:lpstr>
      <vt:lpstr>Thank You</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PINDAAN PERATURAN-PERATURAN DADAH DAN KOSMETIK 1984 (PKDK 1984)</dc:title>
  <dc:creator>BPFK</dc:creator>
  <cp:lastModifiedBy>Nasrul</cp:lastModifiedBy>
  <cp:revision>123</cp:revision>
  <cp:lastPrinted>2019-02-19T01:42:04Z</cp:lastPrinted>
  <dcterms:created xsi:type="dcterms:W3CDTF">2017-04-25T02:35:47Z</dcterms:created>
  <dcterms:modified xsi:type="dcterms:W3CDTF">2019-02-19T06:47:55Z</dcterms:modified>
</cp:coreProperties>
</file>